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7" r:id="rId3"/>
    <p:sldId id="269" r:id="rId4"/>
    <p:sldId id="266" r:id="rId5"/>
    <p:sldId id="271" r:id="rId6"/>
    <p:sldId id="270" r:id="rId7"/>
    <p:sldId id="259" r:id="rId8"/>
    <p:sldId id="272" r:id="rId9"/>
    <p:sldId id="278" r:id="rId10"/>
    <p:sldId id="260" r:id="rId11"/>
    <p:sldId id="261" r:id="rId12"/>
    <p:sldId id="273" r:id="rId13"/>
    <p:sldId id="258" r:id="rId14"/>
    <p:sldId id="279" r:id="rId15"/>
    <p:sldId id="274" r:id="rId16"/>
    <p:sldId id="280" r:id="rId17"/>
    <p:sldId id="262" r:id="rId18"/>
    <p:sldId id="281" r:id="rId19"/>
    <p:sldId id="282" r:id="rId20"/>
    <p:sldId id="275" r:id="rId21"/>
    <p:sldId id="276" r:id="rId22"/>
    <p:sldId id="283" r:id="rId23"/>
    <p:sldId id="277" r:id="rId24"/>
    <p:sldId id="284" r:id="rId25"/>
    <p:sldId id="263" r:id="rId26"/>
    <p:sldId id="264" r:id="rId27"/>
    <p:sldId id="285" r:id="rId28"/>
    <p:sldId id="265" r:id="rId2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588" autoAdjust="0"/>
  </p:normalViewPr>
  <p:slideViewPr>
    <p:cSldViewPr>
      <p:cViewPr varScale="1">
        <p:scale>
          <a:sx n="49" d="100"/>
          <a:sy n="49" d="100"/>
        </p:scale>
        <p:origin x="-1037"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6A68A1FC-222D-4BDA-B466-D315F0BFFA02}" type="datetimeFigureOut">
              <a:rPr lang="es-CO" smtClean="0"/>
              <a:t>22/03/2013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C0CAF09-FA75-438B-8772-CABE0AECF174}" type="slidenum">
              <a:rPr lang="es-CO" smtClean="0"/>
              <a:t>‹Nº›</a:t>
            </a:fld>
            <a:endParaRPr lang="es-CO"/>
          </a:p>
        </p:txBody>
      </p:sp>
    </p:spTree>
    <p:extLst>
      <p:ext uri="{BB962C8B-B14F-4D97-AF65-F5344CB8AC3E}">
        <p14:creationId xmlns:p14="http://schemas.microsoft.com/office/powerpoint/2010/main" val="1658028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A68A1FC-222D-4BDA-B466-D315F0BFFA02}" type="datetimeFigureOut">
              <a:rPr lang="es-CO" smtClean="0"/>
              <a:t>22/03/2013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C0CAF09-FA75-438B-8772-CABE0AECF174}" type="slidenum">
              <a:rPr lang="es-CO" smtClean="0"/>
              <a:t>‹Nº›</a:t>
            </a:fld>
            <a:endParaRPr lang="es-CO"/>
          </a:p>
        </p:txBody>
      </p:sp>
    </p:spTree>
    <p:extLst>
      <p:ext uri="{BB962C8B-B14F-4D97-AF65-F5344CB8AC3E}">
        <p14:creationId xmlns:p14="http://schemas.microsoft.com/office/powerpoint/2010/main" val="2481331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A68A1FC-222D-4BDA-B466-D315F0BFFA02}" type="datetimeFigureOut">
              <a:rPr lang="es-CO" smtClean="0"/>
              <a:t>22/03/2013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C0CAF09-FA75-438B-8772-CABE0AECF174}" type="slidenum">
              <a:rPr lang="es-CO" smtClean="0"/>
              <a:t>‹Nº›</a:t>
            </a:fld>
            <a:endParaRPr lang="es-CO"/>
          </a:p>
        </p:txBody>
      </p:sp>
    </p:spTree>
    <p:extLst>
      <p:ext uri="{BB962C8B-B14F-4D97-AF65-F5344CB8AC3E}">
        <p14:creationId xmlns:p14="http://schemas.microsoft.com/office/powerpoint/2010/main" val="1087956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6A68A1FC-222D-4BDA-B466-D315F0BFFA02}" type="datetimeFigureOut">
              <a:rPr lang="es-CO" smtClean="0"/>
              <a:t>22/03/2013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C0CAF09-FA75-438B-8772-CABE0AECF174}" type="slidenum">
              <a:rPr lang="es-CO" smtClean="0"/>
              <a:t>‹Nº›</a:t>
            </a:fld>
            <a:endParaRPr lang="es-CO"/>
          </a:p>
        </p:txBody>
      </p:sp>
    </p:spTree>
    <p:extLst>
      <p:ext uri="{BB962C8B-B14F-4D97-AF65-F5344CB8AC3E}">
        <p14:creationId xmlns:p14="http://schemas.microsoft.com/office/powerpoint/2010/main" val="1994686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6A68A1FC-222D-4BDA-B466-D315F0BFFA02}" type="datetimeFigureOut">
              <a:rPr lang="es-CO" smtClean="0"/>
              <a:t>22/03/2013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6C0CAF09-FA75-438B-8772-CABE0AECF174}" type="slidenum">
              <a:rPr lang="es-CO" smtClean="0"/>
              <a:t>‹Nº›</a:t>
            </a:fld>
            <a:endParaRPr lang="es-CO"/>
          </a:p>
        </p:txBody>
      </p:sp>
    </p:spTree>
    <p:extLst>
      <p:ext uri="{BB962C8B-B14F-4D97-AF65-F5344CB8AC3E}">
        <p14:creationId xmlns:p14="http://schemas.microsoft.com/office/powerpoint/2010/main" val="82144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6A68A1FC-222D-4BDA-B466-D315F0BFFA02}" type="datetimeFigureOut">
              <a:rPr lang="es-CO" smtClean="0"/>
              <a:t>22/03/2013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6C0CAF09-FA75-438B-8772-CABE0AECF174}" type="slidenum">
              <a:rPr lang="es-CO" smtClean="0"/>
              <a:t>‹Nº›</a:t>
            </a:fld>
            <a:endParaRPr lang="es-CO"/>
          </a:p>
        </p:txBody>
      </p:sp>
    </p:spTree>
    <p:extLst>
      <p:ext uri="{BB962C8B-B14F-4D97-AF65-F5344CB8AC3E}">
        <p14:creationId xmlns:p14="http://schemas.microsoft.com/office/powerpoint/2010/main" val="2934580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A68A1FC-222D-4BDA-B466-D315F0BFFA02}" type="datetimeFigureOut">
              <a:rPr lang="es-CO" smtClean="0"/>
              <a:t>22/03/2013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6C0CAF09-FA75-438B-8772-CABE0AECF174}" type="slidenum">
              <a:rPr lang="es-CO" smtClean="0"/>
              <a:t>‹Nº›</a:t>
            </a:fld>
            <a:endParaRPr lang="es-CO"/>
          </a:p>
        </p:txBody>
      </p:sp>
    </p:spTree>
    <p:extLst>
      <p:ext uri="{BB962C8B-B14F-4D97-AF65-F5344CB8AC3E}">
        <p14:creationId xmlns:p14="http://schemas.microsoft.com/office/powerpoint/2010/main" val="1617264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A68A1FC-222D-4BDA-B466-D315F0BFFA02}" type="datetimeFigureOut">
              <a:rPr lang="es-CO" smtClean="0"/>
              <a:t>22/03/2013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C0CAF09-FA75-438B-8772-CABE0AECF174}" type="slidenum">
              <a:rPr lang="es-CO" smtClean="0"/>
              <a:t>‹Nº›</a:t>
            </a:fld>
            <a:endParaRPr lang="es-CO"/>
          </a:p>
        </p:txBody>
      </p:sp>
    </p:spTree>
    <p:extLst>
      <p:ext uri="{BB962C8B-B14F-4D97-AF65-F5344CB8AC3E}">
        <p14:creationId xmlns:p14="http://schemas.microsoft.com/office/powerpoint/2010/main" val="33588038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A68A1FC-222D-4BDA-B466-D315F0BFFA02}" type="datetimeFigureOut">
              <a:rPr lang="es-CO" smtClean="0"/>
              <a:t>22/03/2013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C0CAF09-FA75-438B-8772-CABE0AECF174}" type="slidenum">
              <a:rPr lang="es-CO" smtClean="0"/>
              <a:t>‹Nº›</a:t>
            </a:fld>
            <a:endParaRPr lang="es-CO"/>
          </a:p>
        </p:txBody>
      </p:sp>
    </p:spTree>
    <p:extLst>
      <p:ext uri="{BB962C8B-B14F-4D97-AF65-F5344CB8AC3E}">
        <p14:creationId xmlns:p14="http://schemas.microsoft.com/office/powerpoint/2010/main" val="2047323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A68A1FC-222D-4BDA-B466-D315F0BFFA02}" type="datetimeFigureOut">
              <a:rPr lang="es-CO" smtClean="0"/>
              <a:t>22/03/2013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C0CAF09-FA75-438B-8772-CABE0AECF174}" type="slidenum">
              <a:rPr lang="es-CO" smtClean="0"/>
              <a:t>‹Nº›</a:t>
            </a:fld>
            <a:endParaRPr lang="es-CO"/>
          </a:p>
        </p:txBody>
      </p:sp>
    </p:spTree>
    <p:extLst>
      <p:ext uri="{BB962C8B-B14F-4D97-AF65-F5344CB8AC3E}">
        <p14:creationId xmlns:p14="http://schemas.microsoft.com/office/powerpoint/2010/main" val="835358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A68A1FC-222D-4BDA-B466-D315F0BFFA02}" type="datetimeFigureOut">
              <a:rPr lang="es-CO" smtClean="0"/>
              <a:t>22/03/2013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C0CAF09-FA75-438B-8772-CABE0AECF174}" type="slidenum">
              <a:rPr lang="es-CO" smtClean="0"/>
              <a:t>‹Nº›</a:t>
            </a:fld>
            <a:endParaRPr lang="es-CO"/>
          </a:p>
        </p:txBody>
      </p:sp>
    </p:spTree>
    <p:extLst>
      <p:ext uri="{BB962C8B-B14F-4D97-AF65-F5344CB8AC3E}">
        <p14:creationId xmlns:p14="http://schemas.microsoft.com/office/powerpoint/2010/main" val="3537852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8A1FC-222D-4BDA-B466-D315F0BFFA02}" type="datetimeFigureOut">
              <a:rPr lang="es-CO" smtClean="0"/>
              <a:t>22/03/2013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0CAF09-FA75-438B-8772-CABE0AECF174}" type="slidenum">
              <a:rPr lang="es-CO" smtClean="0"/>
              <a:t>‹Nº›</a:t>
            </a:fld>
            <a:endParaRPr lang="es-CO"/>
          </a:p>
        </p:txBody>
      </p:sp>
    </p:spTree>
    <p:extLst>
      <p:ext uri="{BB962C8B-B14F-4D97-AF65-F5344CB8AC3E}">
        <p14:creationId xmlns:p14="http://schemas.microsoft.com/office/powerpoint/2010/main" val="2169546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rgbClr val="FFC000"/>
          </a:solidFill>
        </p:spPr>
        <p:txBody>
          <a:bodyPr>
            <a:normAutofit fontScale="90000"/>
          </a:bodyPr>
          <a:lstStyle/>
          <a:p>
            <a:r>
              <a:rPr lang="es-CO" b="1" i="1" dirty="0" smtClean="0">
                <a:latin typeface="Agency FB" pitchFamily="34" charset="0"/>
              </a:rPr>
              <a:t>EL REMANENTE VERDADERO FRENTE A LA MUERTE</a:t>
            </a:r>
            <a:endParaRPr lang="es-CO" b="1" i="1" dirty="0">
              <a:latin typeface="Agency FB" pitchFamily="34" charset="0"/>
            </a:endParaRPr>
          </a:p>
        </p:txBody>
      </p:sp>
      <p:sp>
        <p:nvSpPr>
          <p:cNvPr id="3" name="2 Marcador de contenido"/>
          <p:cNvSpPr>
            <a:spLocks noGrp="1"/>
          </p:cNvSpPr>
          <p:nvPr>
            <p:ph idx="1"/>
          </p:nvPr>
        </p:nvSpPr>
        <p:spPr>
          <a:xfrm>
            <a:off x="457200" y="1988840"/>
            <a:ext cx="3970784" cy="4137323"/>
          </a:xfrm>
        </p:spPr>
        <p:txBody>
          <a:bodyPr>
            <a:normAutofit/>
          </a:bodyPr>
          <a:lstStyle/>
          <a:p>
            <a:pPr marL="0" indent="0" algn="ctr">
              <a:buNone/>
            </a:pPr>
            <a:r>
              <a:rPr lang="es-CO" sz="4000" dirty="0" smtClean="0"/>
              <a:t>Recuerda la definición de  remanente: Es el</a:t>
            </a:r>
            <a:r>
              <a:rPr lang="es-CO" sz="4000" i="1" dirty="0" smtClean="0"/>
              <a:t> «residuo </a:t>
            </a:r>
            <a:r>
              <a:rPr lang="es-CO" sz="4000" i="1" dirty="0"/>
              <a:t>que queda de una </a:t>
            </a:r>
            <a:r>
              <a:rPr lang="es-CO" sz="4000" i="1" dirty="0" smtClean="0"/>
              <a:t>cosa».</a:t>
            </a:r>
          </a:p>
        </p:txBody>
      </p:sp>
      <p:pic>
        <p:nvPicPr>
          <p:cNvPr id="1026" name="Picture 2" descr="http://home.earthlink.net/~apocalipsis/images/4.res_just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700808"/>
            <a:ext cx="3456384" cy="4680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1040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i="1" dirty="0" smtClean="0">
                <a:solidFill>
                  <a:srgbClr val="FF0000"/>
                </a:solidFill>
              </a:rPr>
              <a:t>Hay diferentes tipos de zaranda</a:t>
            </a:r>
            <a:endParaRPr lang="es-CO" i="1" dirty="0">
              <a:solidFill>
                <a:srgbClr val="FF0000"/>
              </a:solidFill>
            </a:endParaRPr>
          </a:p>
        </p:txBody>
      </p:sp>
      <p:sp>
        <p:nvSpPr>
          <p:cNvPr id="4" name="AutoShape 2" descr="data:image/jpeg;base64,/9j/4AAQSkZJRgABAQAAAQABAAD/2wCEAAkGBhQSERUUExQWFRUWGB0aGBgYFxoYGhkYFx4XGx0YHBgaHiYeGhwjGRwaHy8gIycpLCwtGh4xNTAqNSYrLCkBCQoKDgwOGg8PGiwkHyQsLCwsLCkpLCkpLCwsLCwsKSwsLCksKSwpLCwsLCwsLCksLCwsLCwsLCwsLCwsKSwsKf/AABEIAMMBAwMBIgACEQEDEQH/xAAcAAACAgMBAQAAAAAAAAAAAAAFBgMEAAIHAQj/xABEEAACAQIEAwYDBQUGBgIDAQABAhEDIQAEEjEFQVEGEyJhcYEykaFCscHR8AcUI1LhYnKCkrLxFSQzNHOiQ1OjwtIW/8QAGQEAAwEBAQAAAAAAAAAAAAAAAQIDAAQF/8QAKxEAAgICAgIBAwMEAwAAAAAAAAECESExAxJBURMyYXEEIqEUgcHRI5Hw/9oADAMBAAIRAxEAPwDoVDiRb7JA5Hr/AEwWp7CcChSMhmOn1sBt13/pi7RqkmIJgbnHfLOjy3D7FskDfGyDFLOVboJif6Ys5V529sSehlx/tJ9OPdONwuPdOEsXqaRjwriTTj3TgWN0BtfgyPMyJ6Mfu2+mKFTs4VYGk2kc9RLA9RBPToR64YdONSuHXLJeRfiETinZJnENVInZFQaOt5k3vCiRbnigewStLASoEGbBo3AVNMAEkQBJgXG+OhtBmJPK3L32xE2UZgROgRELE/5iLc9h74ouZ0DrJaOVcQ7MgCZqKB4VgIFKkxpGoSwCjVedxz8WBfCM5WydQ1W1Vct4V7zYBgAQxBMlQxibSCROHbjgekSzUQdIhdyrBSDIF2tEwTe0C2AmazeV7tlqK7tMF9tKkwdSFlLAk/DFxFjOLNqSs0bqmecSyZzD973ngqMFqD4QnhASo4X4l2XUCRpZTPhwMq8M7vLOtRQrUmaiTe+kgjUDyKNqBF7rHPAhkVG1Zdj3RVi1L+JoZRuQE8amN7HTG7Xxbo8VSo9WzMGpoVNX4lKcmI8LDR4dQ+LQlpmJOWaLKLSwCKKitl3BWDTQwYBk0gT7SNK26SZvi/2eC/u7AqQxVm1n4SfDpExsGMwt5I3jAN1IFUAkArrEfytAvziCB/iOL/DszpRQQSItEm8GJ/s2O4tHqcInnJdrBUzbt3gqQJKsBNpKLpaDEW9/U4vcLB0pEkUzy3gyCfLxER+GKvFKoNKnpQypPik3LKupYHhsAPM+WJcrxJloT3QKMdJqGQoPJLz4gdLal5Egg3wixIZ6L9bL0+9VVIIdWIAgFTYi5tF4N4scDK9I1epEC53vzHUW5+WLmY4b3bhWIO8sLi2ltQB8r/LbbHmUGtCIMD4mgmA2r2PLfphJN6HiRcIqqrqWaykb3IvJgcwPu5YeuCcYpV0dCYp6WAkAM4PKCbDYADzHRcIa5QE+LYkRPPn5RY4bKKZd8vqIKVE+0h03tHPxCJ2EgfPFOOeKJ8kVsZ+EUhU0arEAaSPDYgEj4pPqQeYPXDVRygVKkGZVoJAtY9AMKvZXKr8S02Ex4iQsge8k+dtvbDvmLUnvPgbl5HD8kjnUf3UQdmk/5XL/APhT/SMFdOBPZSuGylGAbUkF+oUTgxjmk8nTGOLNdOMjG2MwLG6mhGBq/wDeN/4F/wBbYKxgYq/843/gH+tsNHyI4l2MZiXTjMCwdEI1PPsApNRrg3JBPIkxyGLFDiaKDrrD/EwH3mccMHEqrW1T7k/ecVxnXLabz6Y3dHT8TO3ZvtZQ1SatMwbeIe+xxJQ7dZRI1Vh5hUY/XTjjmX4dmKo1IlVh1VGI+YEYk/8A89monuasCN1Yb7bxMnG+X8mfB4s7G37UsmP/ALCP7h/GMQVf2t5QbJVPsg//AHxyqn2MzjEjuWkcmZFPyZgcbVew+bVQzUgFMX1od7T4WJA8zjfIvQv9PH2dEr/tmpD4aDH1qKPuBxUrftt/loL71CfuXCO/YfMibU2YGNKVA7E+QWdrn0GIl7G1tehiiPbwsYN9txF4PPljfJ9hvggvI1Z39t2Zj+HRoT56zH/sMdU4JlKxoq2aqJUqNc92ummARsJPi/vHfpjgPGOyVXL0u9ZkZdWkhZlTyJkARNvcY7B2E4uczwhDMvRBpnnelBX509PzwOzuhZcUatDdVqqoJJAAxTTPqwsyrPUiQOVup6eeEDP9oqaOCWLNPwkEtEEzpAEjVp2EE9ZxdynEDUUOEYhojVpG4339cXUF7OZ20NNWkNRYNJ0xJI2ubRtacK2ZyGqqq3UUlZyREjRpvOxeS5H8sz5Ymo54lG1kQdMAG5B329vmDzwG4hn2CaUIVmhBI5ixA220jfcmcFOgfEVO03Z9O5UtQbvCAe8QKSS7MSWkGQAIBbyG0455nMnUI/hqy6YDrB8DSQVAJJVTI5wZFtsdSzXHWc+JUKCBv5XsBf63wjcQ4s9KpUNOotQ1QTUQiFBYaWbUH8PpJG25jBbVZNBSQIqZWVDKGCuAoB3DLq+QlYjp88WP3dwpgc7HmSbj4rRp5xG3XGZXjSd1SSsFimuhHVfFAmC0mHAnbcS0HbBz/hBfQy5lGJA102K066GfEFViA/iDRpMnpiKlk6GsAbMUU7kUwYIAYGAf/jFt+oKzuOcxYdwzielRSYDT3oeTfSNmsN5tI5gYvceygTM1PC6rEBXGl5Kr8S2AgmfcYpHSQ7sAogBREdNh0A5z0wW8gisFvvdSBRJIa3iLQBYAE3gcr/di4ajKyn4ZUEqCBJHOB6htjivw3LiQreGQSvhMnUpIE2H6ODHdKVAABMD4lg+ETYr15CI89sJsfRWXLF5WPOdiR+c8hj3JUiIZSbdPLp53wQyztKwplCRB3IE2kbkyfXfrjM4FDsUsSs2tebx7Rg0qsF5oKL2qYaSdWoeEX0r0mYBIHr/R2yPGy+VdisDu3AMzPhbbHLslX8cuNiJE7kwJFiD+GOi8FVKmVrOBpVabgD0Um3Lf8LWGKqVrJCUaeBi7JIVydLVaUU78tK/hgoM2JjynAvLZkU8hTaNqCn5IDhTbtAAfi8LDUxje5jntFgPI7bYSMOzbC5OOEdDXMKeeJBhf4TmFIA0uxP2mEA+e9/QYPrtico0PCTls9jA1f+8b/wAC/wCtsEsD0H/Nv/4V/wBb40fI7CGMxk48wo1HzfxmoNQRYgbwAL/7ffjo3BOyiUuE1XqoDUqU2qXW6wp7sX2izepwj9k+DnM5tQSjKW1HUYkb8huR1EY7L2lzi0cm+3iGhR5tb6Cflgv0H7iN+zhlUvlaqjTHfU1n4Z8NRRBkQ8GOjHphuq5TKatXerzAHeiRaCBJN4ixwqZTKaMj+901He5euzFgLvTIUVEMXjQZHTSMPmUSlWTVppspAuVHO8j1mcLp0NJ2rBOaytBlK/vIZeYZkaBsRtPod8AcvmZpAd4NJsFFNnIb+yVBgX2PnbDNmKOoMukeCSxAEwIIAIvJAubxgJk8gO7p1YqI2nUxpATBkhoJ8VhceY5jBEAmYaqaiiKn8ODC6lYlp8XjkL9oCN4jFde/LGAtWdxUnxCSssTAAAAkn8ME8nWGZrPrDXKipBIXShbfazTF7giNsS0aaq7TK/wldo8QUlmKL66GFvc4wwocfXMaWolSEiyT3ig8tJYyLi2Cf7EOM6MxVyx2qLrWf56e491J/wAuPe0LjW+piQWPwiAOQsRueo+fRP4fn/3PP06w2SoGN90PxD3UsMI3THirQxdrsxWymcqUaeXpAaiaZWSzIwsCpmbRaPsjlipX4/nQvwU1hATqN4O07AdNsOv7VeCKwGbSsKZal3ccqtyyCYgSC17bDHNqeRdappmrTAJ/6qmQQZB3vuRJO0E3gYp3JdbNeJcUrhwHziiIMUQxYGeakLJU9CY5Yx5KTSr5uo8HxM4prIgQFLFo3EeWLr8BNNDJp1DBJ7t4ZQvxM+qCTLDqbGLXxRq5WDTZg0VBOpSokNBIVhs23hPMi0nAU7D1ogq8OkKKtWqxaDAJvFjFiLCR+jjdOA01ULcuROvX6XgW68/lgjxNcygf+DWprrVAjjUNTwFBYwdTSSIi/TA6WZgjq4ABgFjcwdNr2JUCxM78xjWai3wnhtINFiwUwwAa5IIYLHQ36R0viWtTSkV8WsFRBgat4DBx9oTJ5eEb4zs/RZ+gkOASSBZUJkE3Hw+dm5nFevmGK2BJZFAaV3Eknfciedp98BmDD8dLKUq93mKYACpUBLAgDZwdaSRNmjy5Yq1OH5OuJDPltIjTUGumblgoqAB1vbxIbc8LtXMFaRYgQ3QySt/MkCY3Nre9jKcMNREIPhk3tAMKSfiuwBA8jjWagzmcnUlCSCjHw1BUQoCJsWDEoYFg0beWJKVRnRVVBa4OuDYdQpsZ68jHmJ4RU15gppDaBJdjJEQIA2MtMDljqXZGhQrq1GpTVXMQ6rpJA812P0NsCfL0n0YErViMquDI0gkG0kmL+k87nz6Y8zDG4LgGOSXvp5sTyJ/Rwa41woU67pq1FSRznqDPywBrOCSY5wTeASDafbb8sGxqJABabAgepF/FaIN/LDZkONLTy9YIvhemUnz0xPpP3jzwjq5J/m8vwwUXiR0OGkWCAW8+kRcnDwlQk42dG43xJKXCtTHejTpi0yWVZAHpPyPTHLOKcUq0dFQFhLaoNwBIAEny3OL3azilStVFFrU6QQUkFgWCD+IxIOo3aALCfWVCtnhUet3jnSF8PmVKgAcoifLD3jqSa9nW+yXbihVekgUanjVcwGibDlf7icdJQ2x8w8NR8rWJkKyhSTPJtJtGxhgfnj6H4V2noVMutU1UA0jVJAhouI335Ym226ZoVEM4HU/+7qf+JP8AVUwBzX7RKeorSQteAxOkesRMYHVu0tUtVqAhWIprboO8POcU+OS2HunoenqX3xmEJ+P1pPj+i/ljMboC2UexnZw0skK5B7yp4kIHiRRIX1ViWtzlesiLtD2iOYCLHhWbkRLHfwn4fmcPubzyUKLsV0pTWBMBTAACgz1gfPCNxwJVWnmabAiooBWQSGUbE87RfrfnaV5LhfslRHcMmspLBjZSNOlZDHo3Tp6EY27IVe7etki5HdN4Gggmi0lInpdJv8IxH2XylN6J1AsdPMtYqX2E3tot918bdrciuXqU83SAVacUq4WINKofiIH8jlT6E40vY0d17C3HKtNUqAkXWFgKSDDSbgnmPnhXpZ0BVLVSvhjQGg+EWERb+vnhsrZOm1N2VBPdmBFpg+x9cL+VyKU3VyupNNgRqJJUddyWAAHn541kpYACcSFOrWkyXUbc2OmCRYH4j9cEVd6i1CwJkgyBYyQN/JQFAvAHriLinDdVcbI7LJCgeEkOQPP4QT5n1wSzWZD5enps/drPoSAYj+v0xlsdaAfGgpBJGxG1wJvtz3wl9pMoAoYcjBtyP0sR/wC2H3iuVBQqu5gny22jYXsec4Xu0ORJptPXCS2Ug6Q1cLf/AIjwAqb1KC6fPVQuvzpQPc45gqEEVfEAPtRYwCov5n6T0w4/sT4vozNXLNtVXUB/bp7j3Qn/AC4EcX4GKFTPUNJim1PR5jVUZB703Ijy9cZezPDoCLlqhp1tPwosuLE6NQAGo3gMV+dsCKNUgnfcsIN16RfkcN/BssVp55WE/wDKT6gVKBHzGFxsiAsnaSBHWFIvgrApWzPEqlRYqVaj3BhnY3Ecieg+mCy8Tp0cuqiRWqQVIAIGio562NltGKnD8ohSsT9mk52vsoBHmJNvM414nlCP3K32anzFVx+WDQAtl6Z/eHSSBTpNTLEQNXxO0jlqJNuQGBPEyorqNREhQTE2Ni0X3E284w03KaRYscw1zGxpqvsIJwncUQnMADVcIIAi5A2HKTy9sCsmvBZq1qYp6Z8Jsxi8fnInYfdNjsrnFCspEtJ0AblnAEEdPDJuB4R0EhakXvyIvzt8sW+CZlHrSYpWWSpKhQIBYb3NpEEGWtsMMhJNoPZvssHqPU70oGMkKAAPLfYeeHrsN2MoUGFRa/eFlB+NY5yCBcMMc87TVqNWvNKp3iCJjUF1QASFbYTfpvGN+H0MmiitmVLKurwKQNR8Glet9Rvb4cJ253hyK/FBrsdU7dcIiK6MNBIDLaQ0RPnMAGdownVsqq0m/h6TILML6ReFnlJj/Liz2WzCPkWapCjvKaJHhGuq5LkDyEmOQEG8gaHiKVaVRKFQVjrkrEOQlhCknUL/AGTzw8oO3Wa3+fJGHIq/dj1+PArV+JQwVLuTEbwOv688WqGRZQWZpJF4FvTfHvDeCwdVg5FuYAkyPI7/ACwRrZLTT1TNt/P9R88ImrLULnbjOxm3UTPgkz/ZUgeUYWnNxi52irl83VYkTPK4sALH2wOqeWKENhDKVwRLEkbYbeEA06IiWLMem3z6ffhEypOoDzx0bhfCqlairImtFY7Bj0BggRuDzxoNqaoRpPZaymZVoO0/P9TbBWnX/hu3V0F/IN+eAlah3R8VIiBEmRJkbY1HGBoZWBaWDWIGwAg2OOi5SywKKiHlzI68z9+MwEeuwPhUlTcHbe/XzxmEpj4Okdsc9l3SplqylvBrHgZhqEx8AJUjeTa+ELhOVSlTbQXlpUhj4VSQ0KN4L31b+uHTPZYvWDgkapBNrSOX3f74WsxSALQNtvX/AGxzrJbQ0dl3OiqukMi3AMXkRB+QwU4jmKb0O6b4KqFW2khoBsdyZPvGF3hDsFYJdjB3IsLlvS31wsdruN1AgAYgCwAkRvz9xjNhSyNXY/ip0vlqp/iUgaZY2LLHhaP7SaTfnOCVKgEVSTISAOfhEAmOsY49wjtI9PMFydRbckz+jbDdlO3RLQQI2+XridtFJRUhgzrA5qm/LuySPPxR6mCbYgpZcDvAVIiAAvK4MW6mI6YvZOtTrmVOll0nSPLe/v7YvJw4LVY6bHSY8hM78+WHjIn1rAMybrUKgKoJUSSxMqQLbR9fvwM7X51z3lExop924i/hi8tF5JHyw48Py6pSA0XWRIEneJnfbC3xFRUzGZUA+Omq/DyAKtttBI+WC2ZI5kmaOSz1HMAQA4eBtpDMrr7gH/NjqP7SMkpWnmEiHKSR9qLrfzU/LHN+0WW1ZaTOui4Uz0a0fMD5Y6F2Sb/iPBkpFvHRZUPpSKlR70iFnAQ8spCbwoqyZnTP/YuD/eTRP+mfnhUr1/4QAM9R/gdSPbSpw8ZbJrSzNKkAe6zFIKQTJjMKAwLWtIJB5e+LGV7GUe8KFFKmq6IutrEIjjaCYioZ28Q3wbwJQi8PKinULXD25wFZQzbbW+4+eDea4edGR8Pwd6WA6CsZPWBH1wR4jwRadGqpVEC1EQmTA0tXpEib/CR8j6494y60opA6ilGvTYrIhqzlhY9VJ6gwfPBWWKys1Fg1PocpKmd2ZzUaPQsB0sRyOFmtkGfMh1HhU0zuF2RCQsne1hvjp2cqQGijSlFWkCVDEAWk7k3MBY5Tuxhb4uKSV4VBcIDqpOblQtmJhYEQSN7xY4VyyGlQK4z2ZY97UAAGrwAET4mZiT0sY8sJ2ZUU5Ue955xvhw7R8TyzhyFXvAZXTq3Yk+LYTziDhHrPO/pjo/Tp05MhyyTdI1ylYo8xPIjqMXSRWYa6iIvS8/KN8VAuLtXKKKCOGlmZgVjYKEO/v9fLFZRd2nkEeSlT0TcR401RVpqSKKWVdvKY+fzPMkmDIZ9qTq6mCDirjwtt64eEFCNIlOTm7Z2ng+Yo8SQlF01VUkwb7ixjcnVAPMzgHwzPJWo1QAUKEal31gkx5iIk4XexvaX9z8QN3qnVe4VF9J3be2x9nyr2Wp1sw1enIpV0D+GPDUB8Y8pnV7sOWObn40v3luHlddGcr7VoRnsxKlCajW8jt8xB98CZPLHX/wBovZoVqLZk6RUpLe0a16GLk9PcY5GKbEnSAIBNzFh5k/TEYyUijWcEdN/EP1vjqX7M1qFtIYqHUCJa1neQFI6fXHMsrS1NIGwJ58o88dG7K1AO6YA6vGIBIju0WTO9lZm9sOt2Kkgr2vqs37sTUDrUDMAJB0sBpLAkkTBj0OAP7uMEu0GVVRRNwfg3/wDro5efTxO+KE2xZOzNUx27OcHNTLU2kCQR8BOzEbg+WMxDwvKVBRpw7KCoMAxvfr54zGsPxstdkuM/vFAE/wDVQw4G5I5/4gJ9QemK3EMppduQOx97YC5Gl/wzNA6iaTeCre3iuCCBcAyPY9cOWepLVB0xMFrfdP68scUZJOjokrXYB5VXDvpEyCBB6+/XCL2iJLOCRI59TsAPKD9MPmUqGkw5gzPl5+5+k4SO1LDvCFOobz135/rfDSYIiytmXBZbX/V8DUEMP11xfrPb78BjBfJ8YdTIJEdLRh/7JdpTWGipo1KLMLavI2gX6xOOV0qvqTz/AF9MEMnxAo4YESOom+22wwjQx2pGN/8AflgZnFVCXNjHuR+uZx7wLjIzFEVIgixnaRz9JwN4lmg1aoG2CfKD9DhoiNCnxvKQKukAo6sCP5bhgY5wQL4k/YvxTus3Vyr2FVTAP89Kbe6FvkMb5p58JMEifne+FSrmWyeepZgTKuHPnBhhPOV/1YtJRq4ixvTOpccymWo1V00UDo/xNMHShhSC2kyCo22PphZNB1i9JCtRXmCL11aYCEQv8NpCwIIGGnt5mqamjWLxSqIVDXIlgpBAHVCfkcKKcRy0P9oMyFhYmV7weFbSNJO/UYjUrAyrmacUKhbS5NSmSACbMaxJuZ3Ije1sRpqeqAQdTVcuIIi7KZ/H64N8L4rllqPrJ7sqii0AFdRHhHnsfLzvDQzFN86zj/pisjDe4pU1v5xf6YMW/JmEDwYio7ioHNWqTZEWCzyLi5iZ87e43NdnRSD13qMdA1EaVHwrYdd4+7DAc5RNRVQSdYv1Cafl8J+uObdq+1nfqKKKy0wSSWM6zLQY5CDthuHjnyNZ/JPkkooWuL5/vKrsBCliQOgJJEj0xVy2VNVii7wzf5AW/DGzUiTA3OGLh2TGXWkyt/HLEvIGlVAsoPMmTPsOUnv5H1VHNDLsWRj0Y2qpBIxpOCngzNoxJQyLValOnTEu7qqjqWMYjXBTsvmmp5uk6VBTIb4oDG42AIPib4R/ewXoW8g6tlmpVHpuIZCVYdGBM/UY6z+y7PDNZOplXN1PgMkEHkbRsfPacKna3hjZk9/To1NcTUJX4gALwDciPfzxR7AcXGWzqMzaU2afp9fvxJPvGmGS6u0PvGeFqGpqEMd4Z1q0sVpuxE3kSNud8coz9EM4QHT4iLDmJABXrPnz2x1ftXXqDPEAjTqDJqcqJqUmab7CSRIFowm8U7K1GqGr/BUL4mCOWErfpud8ciXXB1XaFnhWXvJ8x58gfvw/dncyClbSICUqwBj7VXUB6eFQPpgbQ4b3eWd9B8QB1dLgz5DBTs/Cp4hpWt3QB2HirEtAI5B/pgphii12wrwlEgbtmGHoaukf+qDCkvGGVoIBW28yBa4g/fOC/aPMAikgMwtQTMwRWq2+Ue0YW80t/Tf09MVjo0tnYMhUBo0jJ/6VPr/IuMwu8K48ooUwUBhFEiD8IA587X88ZhSqlgO5/ICvrRzYwtgJkAwd5HiBi/IYqdks4VLUKhmpSMA/zJ9lhPlY+RGGGtUQkjV8RBWbQVnptAnfaThf7RZYjRm6anVT+IXBemPCZ8wPvnpjjspEt8bSPEIkyCPIiDPmMc/4zl/ExEGIjzP6+/Dzm+KI4RQZLrqW0yOXvv8AI4UuK5Mgkmd9t/uxTeRap0LQU6j9fTbFjfEbqQxFx+hi1fTA+fMYwTMtTiGt/S2L1LKA3WAdjNj6eu/yxAik3/lInb2H68sEcnl53vbCtjJDR2WrKs0hqlgTJMLzv1nbyxczORFTNuNwyTJsL8p63+uBnZepoqQLBvKfbqPfDHxKmgqQX0sRZgJsJsQeX12xo5FmLHaLKCUJXSRqkzvF/YzgJ2p4WWoM42RtQn+UsQYPkCp+uOg8ONUVdMBljwk3FwLk/wAvMDe3LfBbO5amUK1aaVJBB8IE22E7W8/fFKpE7FnscyZ/g4pVQrtl20w17JdT1H8MlbdDhdzfY6g+YZFmkNAZdJkTLAnxE+UCRscS/svzJyvEa2UeQKgKgH+anLL80LfTD7mODUVqMRRNlA1KxJAmYKtYj+6MDO0NI5mOxdRKhVKgcLBJJ0QTq9QT4SN8SZYVKNUk0dZAmANS6Y0yNNhbp64dTw+lUZmo1wammBTKkMBN5BuCZF4jbacUMsmmtFXVSJEL3igTq8JFyCY5R/TDXInSFLjfaFqpC0wtERDhbMYkmTEgTyt74Ws9wZ3I0IB18SxY7z1jl5Y6dxvshTLl2qKSfiKyCQCSSTBWw5kxiDKdkaFSn/DqAsQQramEkT7G/pOKQ5HHwaUIyVWBuDcDo5TQSdVRtQLiIurQqi/Mb7mfbGnbUKaKMqAQ8yABMgi/nOCWb7HslQIlYayRC1AAZkAQy85I5fjgX2i4PXproreJSZ8LEmV5wwBwVJOVtk3FpUjneZHiOIDg5W4XTYnTUg9GGKtXs/V+zpb0P4GMdCkRcWDpwy/s+4XUqZynVCBkonW+r4QFBMebHkOscsAKuTqJ8VNh5kGPp+eOpfslZWVpkkiCTAVVG4jzAMnz88UbwSeDfjVelToVWFMhwg0k6bEkDbynHLM0CtSdryMdD7WKoo1AiG7ABgTBWRymOnzG2EXi1DSKf90cvKZ+se2ObjwzpmrR0XtHXSpSyeZIl3RNXLwqSD5/b3n88VOJIGpOaa6SATOpmkcyZ2BgxiWvSZ+GZUBZbumPMnTvvNjKqffFDKO9TLr4WjQekHqduowsvqND6UbUmJyyjSPg6kzb1jpbEGVpxTpEVCQpBiRHXY3geXTHra/3ZiNWlVIOmLRIvIt1wAq8bKUwiyTeZNgJMCMFRsJYIGtzYgsxB5XJv9cVMzSkE7k/0/DFen2lqomgMADYjQmwiLgSffFLM8Vd5kzPkBt6C2H6Xtg7UEEzmkade3SYxmBSqxEwT7YzDVEW2fQdCiGqspsYIG0RJ8+cn5+diNekqrBEgyCJgRAOxsf6YXeG5qKrLbUoAKggwGCi9yZBMz/XE/EeKhX0uYFjYzIMkQPfmRyx5dNvB3CTxnKGjWGgkoLp5LJlZ3kGR9eeLOZzPeKNiwHl+ptEbXxc4jmVqqFCxBOmT0/Pa/TAgrA9uXpimVhhWQPXTx+9yfuxZoZfV6c59sb5hYYGAPLfFrh9GT6f7kemA2FInocM3MEC9vPBbLcImIO/6NsX8vSDC4sPYSY298F+H0tth0+X54i3ZRI14Pw9EPRue43+mCWdzIAUiWJYACRfUOhF4x5mIA+keZ6YHVv5b+Xrfl0In9Ti0FRGWWWMvX7rvLamO6GFA3tE/O/MYq5PN1RVKVIKGY8YJDbxMzHKD09cUznQjQenmfb0/XpJl+IU2YyPPyIxasExV7bqctnKGcpRYjbYtSItPmlvY46RxzizBaVWjDLVAItMgjUIPI6T9NjhV7XcNpVcnUWmAWXxoA15XeF/u6h/ti3+z/NLm+F9y/iOWaP8N2U7/wApZfbCND3aClLiFO3fooIEpKkG8CBax636YG1eJPUFSkx71WsjFQ3dGOYN9vtbz6kDepVSpHdNTcG3in7Nj4unqf66nhlWkWZWUyolWUkhbT8PxHcyI2Png6EpMrcNrOBU8IfXqBDJpJDGSZKiTf0288A+MMKdMAKaYU+EAEXMmdrmR1MW2wcoZeq7+EAsfEPAUUcp1R0tbpz56cS4YHUFPGYMqwnwmQCCSIEz8pgXw6dgYFyLpmFArVNNZfgq6pIECzEm+077zB3wT4tnHbLhar0q94WqARUEXvyaVMSDPrvgRW4GmXCkyzxqbULEnZfCdufXefKCvVDAuoUFjJ0zE7/aJO5IxSkxANxHhiuJPLnz+fP3wKHCKinw1CMG8xVPkf1tiHLAsGOmwMTy6x7fjhG2jUmVsulVd6k+2GjsjlM5VLnLuE0jxEGNwTdRJIMRMG8YDFMPv7JXQVayyQ7KIF4KiZ8rEj54KbrZmkKVSlmaoagFD9dGkm0HyMzH1wFXgy5jMLSqEUD8MsSAgEmWnb+uOs5bJUqNRl7nxuSNc/3Sb3Fm+VjgVn+yFMsGSn4f7M6rWJ1bewB9sT7uyiivIGzOep5WouXpMGp0kVQdQaS6qznVsd/aCOWK/ZniTU6IU3UMynYkeInbcCDviXi3YnSPBzj7MEk7ghT5fZB9IwKHBWVyG1AQTNjMg/De5G8b7iOeNh+Rarwb5HiSjLVF/vg28j19fphBzOYLRPIRywYq0qo1DlEk35i0De48sL9Zr2xWOBXo0Y40JxqTjSo+H7CUSDPeX1OMxYy/DAygmZPpjMS+Qr0Oq1uOEHULE/avzG333OKb5stJPxC8nmPXmBGJ8twwMJJkGAPisx2GoCORtjytkO6qMrsRpMMQL3BuAd1m4PngftWEMr8kVGZ3nr+v1ti8tHUPxxBksqSSfsgSfQ9TyvgllKcj6j+uIyKxA+ZyvMgn9flifhycwIv+BxNmUI/HE+UpkRcc7jEmyiCWVvY9NsG8nTge1jgRk1vP+/MHB3Lm04RZC8HmYhoYefsRP3HlgfWzwUwJuTeJgT0HK30ON/3kd4Um1SdNtnUbD1UT7HAnMKfENiB0m0Rq+75/LphojL2QvVmWIneOoI6jeNuX5YrVqgMCIifr5/r89qoJYQIMAWm5iCfL+vyrVKoQ+ITH2TP16YsSLNGqqAkg6xBWIE2O82jY4pfsy4r+7cTaibJWBX/EPGn4r74gzGcJYsb6ifngHxVzTqU8xTsyMCPVTKn5jCvIy3Qf41xHN5XMZjKio7ICQgaTCHxJpJ2Oki4vbFnL9rzS+NxUYAhWqQ1pP2oLAHpif9qZ7ynlM9TMJWQAxFjGtfeCw/w45ycyTvfDLKEeGdXqcT7yiRl6yd6ihmpqbWOyzY8+c/PAhOMZlQC5aHWaYAKgjcyNiDzMyImd5QFUMbfPF3/iVQKFZyyiwkmw/lHQeWDQLGPJ8el2FRVAJgkhmgAQbKSCbD574jqkCV2g+lmg7H3+WAWQr6qirJub36XO+CedqnVPUX9ueGwtC5ez3L5F6zaKYk7k8lA3djsqgXJOK9PtKyaqdOnTNMjSC6yxUfaJBBBLeKORiNsMPEqzZXhy0g6l82ddhdKQAlSd/EdNtoB64TBvhBgujyur0Ec5w8fsmpN+8VH+z3cHzJYR9Axwh8My2oMPQn646t2VH7rk6ZKw9Z5EkeLUQtP5reOmo4C9Bei7neF1GZjTf7ROhxY3O0CR63xUC1FbQwKlt1JXkJkMbPcRbymIuwVa38R16Hp1gz6cv1OIc4ZHiA0+Yn5GZ9+WA3YUA3d1EOIA5gnaYBYG/IyLi2PXybd2fCNV40tz6G83PL6YIZuihQw08l1TAN7FrsPUzeN9sA24VUpINHeKqgFtBUiTtyGoC3IHy54n1HsE5zszSYaoNpkDVHOw5i/L08sco412Xr0WspqIzEKyq282BEWNxbHaKfGQ/h1w2wBFyb2m1xa588UqjFqZ10i76jaTcSIuok7xp5xhoyegNHFTwSosioCjdCL4gp8JJMEgfXHWs5lcvWcivrVVWJ+xN/DTMSYQhtuu+FXPdnko0qj96GKiUCrIZRPxTdTHrzwX2ClDyLKZAgRrPtjzEB4yP5T88ZgZD/xnS8pxZxSamHKqDqFgSTMweskD0jB897mSumpFQhjGkbLudQNiRJ9vfArg/DqtQeGAgbxMQtvLVE+w68sPHCKreLToIBEkRckRIFt4B+mNJpMCQEp8EdfhbeBAkBp2PQiIIM88SAENpbpa1ibjfDJXcSLwdmBHhv06Gf64F00hDaTcneImwg7AH8PPEmx0L/EaF5F+Z874hyZMj/e3474JtQ2mJ6/hOPMrlNJIiPr9cRZVFvh1HywVZRHl5Ygy4CjENbMRtPt19vuw0BZlXi1CR4TBHiQ9GWSvyI+/GtcirSFdRGoHUP5WFmU+jDn5YizGcL89pBnbzxDwvM6Kmgn+HWPt3sGBfk629UHU4trJPeCM5lVkr4mi29upMfq2AuaGq7bnc+vXDBm6J1EczYHYiLAHlb8MDKiWg7H0Pl/SP6HFEIBypCxJF9p59d+n4YqcQo66bL5W8yLg++2CtahyxVZd598EUKdmf+e4LmcpvUy8vTHOLuI9xUX/ABDHM6dJpscPvYXiX7pxRAbJX8B6S3w//kA/zYC9r+D/ALrna1ICFDak/uP4l+QMe2DD0GfsCVSwHhM4hObMQbRidztE/KRitq8Vxzw7RNMNdnWDMxiyrHux/ocN/ZKga+ZZaYpGoFJUVU1o2kiRP2WvY+owqcBo6KTsPtEx6Cw+s4OdmeO/uiZups4o6E6h3dVHymf8ONWDFHtVn++zdVh8IbSu0QtrRaC0t/inngbT+uIaZnEgYDngMIV4Qvj8tJJ+mHLhHamj3mVTME6aCaVABYmoCdJ0i5tp+WEPKzBvGwPn5fPB/sVwpKmcSmVa5nWrFWQqNWqR6YyAx64p2gCZuorkKNQVWO0Qp8R5NB28hgvT4sk6ZkxIFrgbjeCRz9MI/aWo/f19Gme+KyWGrwhQD15G/mfXAfKcZegYLFUGoESRA3E3+UfhiPssNfG+PUizaNWpCdRB8IbqQeXMn78VuGceAJ1SF1EagWMb6bRBGoDeN9sJmX4orZoeKFqllB3I7wabjYgE8uhxb4Nx7RVD8gxHh9RzPWB7YaNXQstDtxHPU5UHQVqfD4CoYwZBm6sPOIM9MC6nEXokEqDTmNJMsoM7MDNuRj+hvimYGZoioq62EFqYZdXdtEkSYJVpPox6YXc83hMFTBBKtY+XUKY9sZGKfFGRqg1M6GB4TtLRYbXmBIPK+AWs92/j0gSAWAg3FmvzuD9MHHMJrQjwzKlgQJEqRqEG+o8wNI64Vu11BhQckggldJUQNzIN7/0kYfsCgNV7LUmJK1NIP2YDAeQMiRjMLGrGYYWzuXBMwHPwXn4FtCjcsJFoJvc8tyMOgyihNQSZiQFB3sSQLkdfTCb2Yz9RBTFTUVG4CARuEm2r4wb7ffh+euAOQMgfqOUxjjk8nSUnzMAalmSBIHW0n9bEYhrRYSL226Ha3LcfLEjp9owTEE3vH5XtHPFQ30wQRuDeRN5Np5X9ueEGSKWaoFSSbjnvbYc8WqFPVcfryxLTqgzYm36OPHUC8Tty2/PbC0MavVtGAvEa5k6Tb/bF7PVYEiY6/r9b4X87muUwfz6/q0YeKEka0ONVKSstiDe6+2Ic32gWoCH8B+yVuFIurCDIhhO334HZiqR933i2KGZrfPn5HF6JWPacYSvQSr4RrkMJAIdfigWJPP0IxFWA8isflfHMqrA7HbluPW/tizleNV6fwVDH8p8S/IzHtgpUByTY+/uwJ8Jg76T+GKmYyRuQP1tgDS7YN/8AJTBtujFY9A0/eMEKPbCkTcss/wA62+YJwUCgbx/LEAVFlWQyD0uOfkYOGP8AaOgzWVynEFHxpoqQNmuQPZhUHyxWzYStTIHiUiJEGPl88W+xK/vOQznD3+NPHTtMEG8f41H+c4107GSuNHOpxXrKBzg+fPBvM8GQFh+8ICAYDq6E6YEfCYMyN/snAutkyNyCf7Jn3kwI9MW7JkWmgp+/AUlVTaBfyHP54Lds+0tOv3dKkJAAapUO9R4iBz0CW33JnCJUyb8iQPIn8MW8rSIvEn5nGbFRaWp0MfPEy1Pn92KxP6jG/fx0xMoHOzvDamZqmnTiylmLEKABcksbARjoXZHs/Wy2ZNZu7KafiWopWCwB8ewiLzvYYj7KKWyVAZcOaZpMKwo6SxrnXIqTePh3tG2JON8DzL5Kgi03Pd1HL0o8TAlSHC7sBJHlOOKX6qUeRxUHhf6/2ehx/o4ThGUppW/+ln+cfyUU7OVGzGYr1VZqR72qO6qKQ7TITWNQB0kmCOWN8jm8r3dGotA/9Y00NeqDTQhFOtm0Rs1gRFp5YKcLyLI2aqJRzCGpSYLSZKdIVGIHwUgdUi5tIuesYi7MZHM0so9JqFZSaytzUlSoBMRqIGkbRuMJycs8Nen4v/B0cfBwpO6btea2s+fBBwvjSVVyy1xTbvTWWp4aQkIJUMBTLCJkFYMnngVlMlw8lgKMDuWqqRmnAfu58Da1kEgEzANtsN9FM0tKsqq4bWO6Z1AOkkyELX1RBjex54kzIqCm60zUFRyulK3dioVAOvuxM7kTYeU4jHm5K86vXrH+P5KT4+Byyo5dfVSy78L71/ZgbgnFadE5YU6ApUq/eGA9Oo9QKv2iU1TrBUAEX3xRpUaWb1LRpijUakailawdRpLAJVDrppk8j5rywzUkrhayr3gEKaKuFasLrqIG4W5k+YjnirncnXqUSrK5qd4GC6rusEFgjeOFMbz8Rxv6jlWab86/96sHw8EsYXi+2vP99pP8ehFz71qTGn3HwuQQKZPwHYsLRvBnlgZ2opVM1lkFMafEG0kwCACPpjrfEmzBP8MZiBTWCGJlxEhhTgBt5mbj0xz79qOYWkKDV6bMzoDUX4Srgsmu3NgPffHVxcvfk601R5/JxdIKdp2csfgFcH/pn2jGYvHitDk1YDpqb88Zjto5ex12hx/K1XYmo1OTfUpiFvIIkBj1jnzwZocT+Jie8pkADu1VhMiL6p+0QZFscip1AoN5uBEbgdTNsEKWZZI0Fp3EGI8vvxBwRVSOsZkaRyM223Fhc9Z/A4pZxYZWWYIgmf5uUc+QOECjxGoY/ivaDcmLSZ39TgivFXZAutiB8N9t494j5YToMpDSc3okMYIPMQZmJuduXtjxOLppuynkd9/106/NU71i0klpBJO5878z6dcRPXIPS/3SD+WMomchyzGepENfytPtythD4nmdLEeZM/eMEqWfmRIv5fUe+AfG69/sjaZPX+mGSyKylUz82Fo39dvb0/PFJ6wPlitmaw9ByvJ63+eK5rWsb4uiLRM9THiviq1THgq4ahQglTEqgHlgclbFilWwriGy0mWvKkqfIx9Rg32K4s2Vz9KozeFm0OSfsvaT6HS3tgLSqY2qiRibRWLD/bLs41LiFWkkAVC1RZgAKwLG/IAhh7YALlg0KDDkTFoi835WH0OOmZqi2fyWVzKEawho1pBMhSDEAg/GgaxnxjCR2q4bQplHywqQSVq7PTFQckeATbUbjlYm8ZSZnFIEsWoPBUB0Jsbib36ER87YfeGcPy2ao02qUVkgy9MMh1AgGSF0gybK3LoLlHahqNNxUFQt8WoHwsIEGxBGnR89hGD2WzrU1WmGpqDqMEgAtpcEyREi+kyCCUPXGl9jRXsJ8R/Zmjajl67eH7LgHxDcSt45TFiOhnCdxTs5XywJqAWcJYhjJBKmBcBgDBO8HD12X7TliqVSTcrE62EbDVvGo2978sGe0nDcvm001AZ+JGFm0zZlJ5QRKkRtMWIVTaeQuCejkuXypy9YHMrVVSshVbSW6AkGy7/L3wNp5iq7S1SoYPh8bQPS9th8hhl432QdAWFbvkS0GQwgSQVPKzbTtgA1QDlGOlNNYINNPJc75pks5P8AMWJPzJnGNWbfUfUkz88VkqTEYl5E77b7/LAqglvJsarhSxvYXNm2U/OPnivrYNsZnY7g+98QLWIuNx7fI8sb1+JM92Yk7yTJ+ZwrGRdp0WJ+OH6GRb+9PnzjFR3aWILErYxJI3t5bH643Xi7EKrQQrTBESJkoTEkG9ptJ64iXiLeLSNIY3I3Mcid/wA8Kmwui3wviVSmwcKYF4JYz6gGMZ2s4g2ZUaUWleWAJOo2j0i/zwKfOkGJIF/fE9NtXh+WDrIUgE3DnnljMFmxmGyDqgoXN8XKZt7H7jjzGYQJvlrmOU/li1QqGB5//wA49xmEYUTd6SJJPxfl+QxrXWF+X1DH78ZjMYLIqbX9vzwK4zvPn+Ax5jMFbM9Apmt6n8RimR+vnjMZhyZHqvGN2GMxmChWaq18WaZxmMwwC1TbFum048xmJyGR079jzFsvmUN1DqQOhKtP+kfLG3BezmXfMGk1JTTTvCouIJQcwZPlJtJjc4zGYl5LvTEkgU80QqqAaNNiNIiWSixMRF2JPucQ58xWFP7IcWN9ywNzfGYzDrYPBUyVdkroFMAFBHkdJIvvvjrOTbU0NcESZvJKFp9Z/LbGYzCcgYaObdoapOm5+A7W+3VW4G5gCTz33wuVFk3/AJZ94x7jMdPF9JDl+oyPv/LGxN/bGYzDMREZxXDffjMZibHNUMmD1xZrtAEdT9BjMZhUFlWqbqecjFzJbj3+7GYzDARrRpiPnzPXGYzGYNm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QSERUUExQWFRUWGB0aGBgYFxoYGhkYFx4XGx0YHBgaHiYeGhwjGRwaHy8gIycpLCwtGh4xNTAqNSYrLCkBCQoKDgwOGg8PGiwkHyQsLCwsLCkpLCkpLCwsLCwsKSwsLCksKSwpLCwsLCwsLCksLCwsLCwsLCwsLCwsKSwsKf/AABEIAMMBAwMBIgACEQEDEQH/xAAcAAACAgMBAQAAAAAAAAAAAAAFBgMEAAIHAQj/xABEEAACAQIEAwYDBQUGBgIDAQABAhEDIQAEEjEFQVEGEyJhcYEykaFCscHR8AcUI1LhYnKCkrLxFSQzNHOiQ1OjwtIW/8QAGQEAAwEBAQAAAAAAAAAAAAAAAQIDAAQF/8QAKxEAAgICAgIBAwMEAwAAAAAAAAECESExAxJBURMyYXEEIqEUgcHRI5Hw/9oADAMBAAIRAxEAPwDoVDiRb7JA5Hr/AEwWp7CcChSMhmOn1sBt13/pi7RqkmIJgbnHfLOjy3D7FskDfGyDFLOVboJif6Ys5V529sSehlx/tJ9OPdONwuPdOEsXqaRjwriTTj3TgWN0BtfgyPMyJ6Mfu2+mKFTs4VYGk2kc9RLA9RBPToR64YdONSuHXLJeRfiETinZJnENVInZFQaOt5k3vCiRbnigewStLASoEGbBo3AVNMAEkQBJgXG+OhtBmJPK3L32xE2UZgROgRELE/5iLc9h74ouZ0DrJaOVcQ7MgCZqKB4VgIFKkxpGoSwCjVedxz8WBfCM5WydQ1W1Vct4V7zYBgAQxBMlQxibSCROHbjgekSzUQdIhdyrBSDIF2tEwTe0C2AmazeV7tlqK7tMF9tKkwdSFlLAk/DFxFjOLNqSs0bqmecSyZzD973ngqMFqD4QnhASo4X4l2XUCRpZTPhwMq8M7vLOtRQrUmaiTe+kgjUDyKNqBF7rHPAhkVG1Zdj3RVi1L+JoZRuQE8amN7HTG7Xxbo8VSo9WzMGpoVNX4lKcmI8LDR4dQ+LQlpmJOWaLKLSwCKKitl3BWDTQwYBk0gT7SNK26SZvi/2eC/u7AqQxVm1n4SfDpExsGMwt5I3jAN1IFUAkArrEfytAvziCB/iOL/DszpRQQSItEm8GJ/s2O4tHqcInnJdrBUzbt3gqQJKsBNpKLpaDEW9/U4vcLB0pEkUzy3gyCfLxER+GKvFKoNKnpQypPik3LKupYHhsAPM+WJcrxJloT3QKMdJqGQoPJLz4gdLal5Egg3wixIZ6L9bL0+9VVIIdWIAgFTYi5tF4N4scDK9I1epEC53vzHUW5+WLmY4b3bhWIO8sLi2ltQB8r/LbbHmUGtCIMD4mgmA2r2PLfphJN6HiRcIqqrqWaykb3IvJgcwPu5YeuCcYpV0dCYp6WAkAM4PKCbDYADzHRcIa5QE+LYkRPPn5RY4bKKZd8vqIKVE+0h03tHPxCJ2EgfPFOOeKJ8kVsZ+EUhU0arEAaSPDYgEj4pPqQeYPXDVRygVKkGZVoJAtY9AMKvZXKr8S02Ex4iQsge8k+dtvbDvmLUnvPgbl5HD8kjnUf3UQdmk/5XL/APhT/SMFdOBPZSuGylGAbUkF+oUTgxjmk8nTGOLNdOMjG2MwLG6mhGBq/wDeN/4F/wBbYKxgYq/843/gH+tsNHyI4l2MZiXTjMCwdEI1PPsApNRrg3JBPIkxyGLFDiaKDrrD/EwH3mccMHEqrW1T7k/ecVxnXLabz6Y3dHT8TO3ZvtZQ1SatMwbeIe+xxJQ7dZRI1Vh5hUY/XTjjmX4dmKo1IlVh1VGI+YEYk/8A89monuasCN1Yb7bxMnG+X8mfB4s7G37UsmP/ALCP7h/GMQVf2t5QbJVPsg//AHxyqn2MzjEjuWkcmZFPyZgcbVew+bVQzUgFMX1od7T4WJA8zjfIvQv9PH2dEr/tmpD4aDH1qKPuBxUrftt/loL71CfuXCO/YfMibU2YGNKVA7E+QWdrn0GIl7G1tehiiPbwsYN9txF4PPljfJ9hvggvI1Z39t2Zj+HRoT56zH/sMdU4JlKxoq2aqJUqNc92ummARsJPi/vHfpjgPGOyVXL0u9ZkZdWkhZlTyJkARNvcY7B2E4uczwhDMvRBpnnelBX509PzwOzuhZcUatDdVqqoJJAAxTTPqwsyrPUiQOVup6eeEDP9oqaOCWLNPwkEtEEzpAEjVp2EE9ZxdynEDUUOEYhojVpG4339cXUF7OZ20NNWkNRYNJ0xJI2ubRtacK2ZyGqqq3UUlZyREjRpvOxeS5H8sz5Ymo54lG1kQdMAG5B329vmDzwG4hn2CaUIVmhBI5ixA220jfcmcFOgfEVO03Z9O5UtQbvCAe8QKSS7MSWkGQAIBbyG0455nMnUI/hqy6YDrB8DSQVAJJVTI5wZFtsdSzXHWc+JUKCBv5XsBf63wjcQ4s9KpUNOotQ1QTUQiFBYaWbUH8PpJG25jBbVZNBSQIqZWVDKGCuAoB3DLq+QlYjp88WP3dwpgc7HmSbj4rRp5xG3XGZXjSd1SSsFimuhHVfFAmC0mHAnbcS0HbBz/hBfQy5lGJA102K066GfEFViA/iDRpMnpiKlk6GsAbMUU7kUwYIAYGAf/jFt+oKzuOcxYdwzielRSYDT3oeTfSNmsN5tI5gYvceygTM1PC6rEBXGl5Kr8S2AgmfcYpHSQ7sAogBREdNh0A5z0wW8gisFvvdSBRJIa3iLQBYAE3gcr/di4ajKyn4ZUEqCBJHOB6htjivw3LiQreGQSvhMnUpIE2H6ODHdKVAABMD4lg+ETYr15CI89sJsfRWXLF5WPOdiR+c8hj3JUiIZSbdPLp53wQyztKwplCRB3IE2kbkyfXfrjM4FDsUsSs2tebx7Rg0qsF5oKL2qYaSdWoeEX0r0mYBIHr/R2yPGy+VdisDu3AMzPhbbHLslX8cuNiJE7kwJFiD+GOi8FVKmVrOBpVabgD0Um3Lf8LWGKqVrJCUaeBi7JIVydLVaUU78tK/hgoM2JjynAvLZkU8hTaNqCn5IDhTbtAAfi8LDUxje5jntFgPI7bYSMOzbC5OOEdDXMKeeJBhf4TmFIA0uxP2mEA+e9/QYPrtico0PCTls9jA1f+8b/wAC/wCtsEsD0H/Nv/4V/wBb40fI7CGMxk48wo1HzfxmoNQRYgbwAL/7ffjo3BOyiUuE1XqoDUqU2qXW6wp7sX2izepwj9k+DnM5tQSjKW1HUYkb8huR1EY7L2lzi0cm+3iGhR5tb6Cflgv0H7iN+zhlUvlaqjTHfU1n4Z8NRRBkQ8GOjHphuq5TKatXerzAHeiRaCBJN4ixwqZTKaMj+901He5euzFgLvTIUVEMXjQZHTSMPmUSlWTVppspAuVHO8j1mcLp0NJ2rBOaytBlK/vIZeYZkaBsRtPod8AcvmZpAd4NJsFFNnIb+yVBgX2PnbDNmKOoMukeCSxAEwIIAIvJAubxgJk8gO7p1YqI2nUxpATBkhoJ8VhceY5jBEAmYaqaiiKn8ODC6lYlp8XjkL9oCN4jFde/LGAtWdxUnxCSssTAAAAkn8ME8nWGZrPrDXKipBIXShbfazTF7giNsS0aaq7TK/wldo8QUlmKL66GFvc4wwocfXMaWolSEiyT3ig8tJYyLi2Cf7EOM6MxVyx2qLrWf56e491J/wAuPe0LjW+piQWPwiAOQsRueo+fRP4fn/3PP06w2SoGN90PxD3UsMI3THirQxdrsxWymcqUaeXpAaiaZWSzIwsCpmbRaPsjlipX4/nQvwU1hATqN4O07AdNsOv7VeCKwGbSsKZal3ccqtyyCYgSC17bDHNqeRdappmrTAJ/6qmQQZB3vuRJO0E3gYp3JdbNeJcUrhwHziiIMUQxYGeakLJU9CY5Yx5KTSr5uo8HxM4prIgQFLFo3EeWLr8BNNDJp1DBJ7t4ZQvxM+qCTLDqbGLXxRq5WDTZg0VBOpSokNBIVhs23hPMi0nAU7D1ogq8OkKKtWqxaDAJvFjFiLCR+jjdOA01ULcuROvX6XgW68/lgjxNcygf+DWprrVAjjUNTwFBYwdTSSIi/TA6WZgjq4ABgFjcwdNr2JUCxM78xjWai3wnhtINFiwUwwAa5IIYLHQ36R0viWtTSkV8WsFRBgat4DBx9oTJ5eEb4zs/RZ+gkOASSBZUJkE3Hw+dm5nFevmGK2BJZFAaV3Eknfciedp98BmDD8dLKUq93mKYACpUBLAgDZwdaSRNmjy5Yq1OH5OuJDPltIjTUGumblgoqAB1vbxIbc8LtXMFaRYgQ3QySt/MkCY3Nre9jKcMNREIPhk3tAMKSfiuwBA8jjWagzmcnUlCSCjHw1BUQoCJsWDEoYFg0beWJKVRnRVVBa4OuDYdQpsZ68jHmJ4RU15gppDaBJdjJEQIA2MtMDljqXZGhQrq1GpTVXMQ6rpJA812P0NsCfL0n0YErViMquDI0gkG0kmL+k87nz6Y8zDG4LgGOSXvp5sTyJ/Rwa41woU67pq1FSRznqDPywBrOCSY5wTeASDafbb8sGxqJABabAgepF/FaIN/LDZkONLTy9YIvhemUnz0xPpP3jzwjq5J/m8vwwUXiR0OGkWCAW8+kRcnDwlQk42dG43xJKXCtTHejTpi0yWVZAHpPyPTHLOKcUq0dFQFhLaoNwBIAEny3OL3azilStVFFrU6QQUkFgWCD+IxIOo3aALCfWVCtnhUet3jnSF8PmVKgAcoifLD3jqSa9nW+yXbihVekgUanjVcwGibDlf7icdJQ2x8w8NR8rWJkKyhSTPJtJtGxhgfnj6H4V2noVMutU1UA0jVJAhouI335Ym226ZoVEM4HU/+7qf+JP8AVUwBzX7RKeorSQteAxOkesRMYHVu0tUtVqAhWIprboO8POcU+OS2HunoenqX3xmEJ+P1pPj+i/ljMboC2UexnZw0skK5B7yp4kIHiRRIX1ViWtzlesiLtD2iOYCLHhWbkRLHfwn4fmcPubzyUKLsV0pTWBMBTAACgz1gfPCNxwJVWnmabAiooBWQSGUbE87RfrfnaV5LhfslRHcMmspLBjZSNOlZDHo3Tp6EY27IVe7etki5HdN4Gggmi0lInpdJv8IxH2XylN6J1AsdPMtYqX2E3tot918bdrciuXqU83SAVacUq4WINKofiIH8jlT6E40vY0d17C3HKtNUqAkXWFgKSDDSbgnmPnhXpZ0BVLVSvhjQGg+EWERb+vnhsrZOm1N2VBPdmBFpg+x9cL+VyKU3VyupNNgRqJJUddyWAAHn541kpYACcSFOrWkyXUbc2OmCRYH4j9cEVd6i1CwJkgyBYyQN/JQFAvAHriLinDdVcbI7LJCgeEkOQPP4QT5n1wSzWZD5enps/drPoSAYj+v0xlsdaAfGgpBJGxG1wJvtz3wl9pMoAoYcjBtyP0sR/wC2H3iuVBQqu5gny22jYXsec4Xu0ORJptPXCS2Ug6Q1cLf/AIjwAqb1KC6fPVQuvzpQPc45gqEEVfEAPtRYwCov5n6T0w4/sT4vozNXLNtVXUB/bp7j3Qn/AC4EcX4GKFTPUNJim1PR5jVUZB703Ijy9cZezPDoCLlqhp1tPwosuLE6NQAGo3gMV+dsCKNUgnfcsIN16RfkcN/BssVp55WE/wDKT6gVKBHzGFxsiAsnaSBHWFIvgrApWzPEqlRYqVaj3BhnY3Ecieg+mCy8Tp0cuqiRWqQVIAIGio562NltGKnD8ohSsT9mk52vsoBHmJNvM414nlCP3K32anzFVx+WDQAtl6Z/eHSSBTpNTLEQNXxO0jlqJNuQGBPEyorqNREhQTE2Ni0X3E284w03KaRYscw1zGxpqvsIJwncUQnMADVcIIAi5A2HKTy9sCsmvBZq1qYp6Z8Jsxi8fnInYfdNjsrnFCspEtJ0AblnAEEdPDJuB4R0EhakXvyIvzt8sW+CZlHrSYpWWSpKhQIBYb3NpEEGWtsMMhJNoPZvssHqPU70oGMkKAAPLfYeeHrsN2MoUGFRa/eFlB+NY5yCBcMMc87TVqNWvNKp3iCJjUF1QASFbYTfpvGN+H0MmiitmVLKurwKQNR8Glet9Rvb4cJ253hyK/FBrsdU7dcIiK6MNBIDLaQ0RPnMAGdownVsqq0m/h6TILML6ReFnlJj/Liz2WzCPkWapCjvKaJHhGuq5LkDyEmOQEG8gaHiKVaVRKFQVjrkrEOQlhCknUL/AGTzw8oO3Wa3+fJGHIq/dj1+PArV+JQwVLuTEbwOv688WqGRZQWZpJF4FvTfHvDeCwdVg5FuYAkyPI7/ACwRrZLTT1TNt/P9R88ImrLULnbjOxm3UTPgkz/ZUgeUYWnNxi52irl83VYkTPK4sALH2wOqeWKENhDKVwRLEkbYbeEA06IiWLMem3z6ffhEypOoDzx0bhfCqlairImtFY7Bj0BggRuDzxoNqaoRpPZaymZVoO0/P9TbBWnX/hu3V0F/IN+eAlah3R8VIiBEmRJkbY1HGBoZWBaWDWIGwAg2OOi5SywKKiHlzI68z9+MwEeuwPhUlTcHbe/XzxmEpj4Okdsc9l3SplqylvBrHgZhqEx8AJUjeTa+ELhOVSlTbQXlpUhj4VSQ0KN4L31b+uHTPZYvWDgkapBNrSOX3f74WsxSALQNtvX/AGxzrJbQ0dl3OiqukMi3AMXkRB+QwU4jmKb0O6b4KqFW2khoBsdyZPvGF3hDsFYJdjB3IsLlvS31wsdruN1AgAYgCwAkRvz9xjNhSyNXY/ip0vlqp/iUgaZY2LLHhaP7SaTfnOCVKgEVSTISAOfhEAmOsY49wjtI9PMFydRbckz+jbDdlO3RLQQI2+XridtFJRUhgzrA5qm/LuySPPxR6mCbYgpZcDvAVIiAAvK4MW6mI6YvZOtTrmVOll0nSPLe/v7YvJw4LVY6bHSY8hM78+WHjIn1rAMybrUKgKoJUSSxMqQLbR9fvwM7X51z3lExop924i/hi8tF5JHyw48Py6pSA0XWRIEneJnfbC3xFRUzGZUA+Omq/DyAKtttBI+WC2ZI5kmaOSz1HMAQA4eBtpDMrr7gH/NjqP7SMkpWnmEiHKSR9qLrfzU/LHN+0WW1ZaTOui4Uz0a0fMD5Y6F2Sb/iPBkpFvHRZUPpSKlR70iFnAQ8spCbwoqyZnTP/YuD/eTRP+mfnhUr1/4QAM9R/gdSPbSpw8ZbJrSzNKkAe6zFIKQTJjMKAwLWtIJB5e+LGV7GUe8KFFKmq6IutrEIjjaCYioZ28Q3wbwJQi8PKinULXD25wFZQzbbW+4+eDea4edGR8Pwd6WA6CsZPWBH1wR4jwRadGqpVEC1EQmTA0tXpEib/CR8j6494y60opA6ilGvTYrIhqzlhY9VJ6gwfPBWWKys1Fg1PocpKmd2ZzUaPQsB0sRyOFmtkGfMh1HhU0zuF2RCQsne1hvjp2cqQGijSlFWkCVDEAWk7k3MBY5Tuxhb4uKSV4VBcIDqpOblQtmJhYEQSN7xY4VyyGlQK4z2ZY97UAAGrwAET4mZiT0sY8sJ2ZUU5Ue955xvhw7R8TyzhyFXvAZXTq3Yk+LYTziDhHrPO/pjo/Tp05MhyyTdI1ylYo8xPIjqMXSRWYa6iIvS8/KN8VAuLtXKKKCOGlmZgVjYKEO/v9fLFZRd2nkEeSlT0TcR401RVpqSKKWVdvKY+fzPMkmDIZ9qTq6mCDirjwtt64eEFCNIlOTm7Z2ng+Yo8SQlF01VUkwb7ixjcnVAPMzgHwzPJWo1QAUKEal31gkx5iIk4XexvaX9z8QN3qnVe4VF9J3be2x9nyr2Wp1sw1enIpV0D+GPDUB8Y8pnV7sOWObn40v3luHlddGcr7VoRnsxKlCajW8jt8xB98CZPLHX/wBovZoVqLZk6RUpLe0a16GLk9PcY5GKbEnSAIBNzFh5k/TEYyUijWcEdN/EP1vjqX7M1qFtIYqHUCJa1neQFI6fXHMsrS1NIGwJ58o88dG7K1AO6YA6vGIBIju0WTO9lZm9sOt2Kkgr2vqs37sTUDrUDMAJB0sBpLAkkTBj0OAP7uMEu0GVVRRNwfg3/wDro5efTxO+KE2xZOzNUx27OcHNTLU2kCQR8BOzEbg+WMxDwvKVBRpw7KCoMAxvfr54zGsPxstdkuM/vFAE/wDVQw4G5I5/4gJ9QemK3EMppduQOx97YC5Gl/wzNA6iaTeCre3iuCCBcAyPY9cOWepLVB0xMFrfdP68scUZJOjokrXYB5VXDvpEyCBB6+/XCL2iJLOCRI59TsAPKD9MPmUqGkw5gzPl5+5+k4SO1LDvCFOobz135/rfDSYIiytmXBZbX/V8DUEMP11xfrPb78BjBfJ8YdTIJEdLRh/7JdpTWGipo1KLMLavI2gX6xOOV0qvqTz/AF9MEMnxAo4YESOom+22wwjQx2pGN/8AflgZnFVCXNjHuR+uZx7wLjIzFEVIgixnaRz9JwN4lmg1aoG2CfKD9DhoiNCnxvKQKukAo6sCP5bhgY5wQL4k/YvxTus3Vyr2FVTAP89Kbe6FvkMb5p58JMEifne+FSrmWyeepZgTKuHPnBhhPOV/1YtJRq4ixvTOpccymWo1V00UDo/xNMHShhSC2kyCo22PphZNB1i9JCtRXmCL11aYCEQv8NpCwIIGGnt5mqamjWLxSqIVDXIlgpBAHVCfkcKKcRy0P9oMyFhYmV7weFbSNJO/UYjUrAyrmacUKhbS5NSmSACbMaxJuZ3Ije1sRpqeqAQdTVcuIIi7KZ/H64N8L4rllqPrJ7sqii0AFdRHhHnsfLzvDQzFN86zj/pisjDe4pU1v5xf6YMW/JmEDwYio7ioHNWqTZEWCzyLi5iZ87e43NdnRSD13qMdA1EaVHwrYdd4+7DAc5RNRVQSdYv1Cafl8J+uObdq+1nfqKKKy0wSSWM6zLQY5CDthuHjnyNZ/JPkkooWuL5/vKrsBCliQOgJJEj0xVy2VNVii7wzf5AW/DGzUiTA3OGLh2TGXWkyt/HLEvIGlVAsoPMmTPsOUnv5H1VHNDLsWRj0Y2qpBIxpOCngzNoxJQyLValOnTEu7qqjqWMYjXBTsvmmp5uk6VBTIb4oDG42AIPib4R/ewXoW8g6tlmpVHpuIZCVYdGBM/UY6z+y7PDNZOplXN1PgMkEHkbRsfPacKna3hjZk9/To1NcTUJX4gALwDciPfzxR7AcXGWzqMzaU2afp9fvxJPvGmGS6u0PvGeFqGpqEMd4Z1q0sVpuxE3kSNud8coz9EM4QHT4iLDmJABXrPnz2x1ftXXqDPEAjTqDJqcqJqUmab7CSRIFowm8U7K1GqGr/BUL4mCOWErfpud8ciXXB1XaFnhWXvJ8x58gfvw/dncyClbSICUqwBj7VXUB6eFQPpgbQ4b3eWd9B8QB1dLgz5DBTs/Cp4hpWt3QB2HirEtAI5B/pgphii12wrwlEgbtmGHoaukf+qDCkvGGVoIBW28yBa4g/fOC/aPMAikgMwtQTMwRWq2+Ue0YW80t/Tf09MVjo0tnYMhUBo0jJ/6VPr/IuMwu8K48ooUwUBhFEiD8IA587X88ZhSqlgO5/ICvrRzYwtgJkAwd5HiBi/IYqdks4VLUKhmpSMA/zJ9lhPlY+RGGGtUQkjV8RBWbQVnptAnfaThf7RZYjRm6anVT+IXBemPCZ8wPvnpjjspEt8bSPEIkyCPIiDPmMc/4zl/ExEGIjzP6+/Dzm+KI4RQZLrqW0yOXvv8AI4UuK5Mgkmd9t/uxTeRap0LQU6j9fTbFjfEbqQxFx+hi1fTA+fMYwTMtTiGt/S2L1LKA3WAdjNj6eu/yxAik3/lInb2H68sEcnl53vbCtjJDR2WrKs0hqlgTJMLzv1nbyxczORFTNuNwyTJsL8p63+uBnZepoqQLBvKfbqPfDHxKmgqQX0sRZgJsJsQeX12xo5FmLHaLKCUJXSRqkzvF/YzgJ2p4WWoM42RtQn+UsQYPkCp+uOg8ONUVdMBljwk3FwLk/wAvMDe3LfBbO5amUK1aaVJBB8IE22E7W8/fFKpE7FnscyZ/g4pVQrtl20w17JdT1H8MlbdDhdzfY6g+YZFmkNAZdJkTLAnxE+UCRscS/svzJyvEa2UeQKgKgH+anLL80LfTD7mODUVqMRRNlA1KxJAmYKtYj+6MDO0NI5mOxdRKhVKgcLBJJ0QTq9QT4SN8SZYVKNUk0dZAmANS6Y0yNNhbp64dTw+lUZmo1wammBTKkMBN5BuCZF4jbacUMsmmtFXVSJEL3igTq8JFyCY5R/TDXInSFLjfaFqpC0wtERDhbMYkmTEgTyt74Ws9wZ3I0IB18SxY7z1jl5Y6dxvshTLl2qKSfiKyCQCSSTBWw5kxiDKdkaFSn/DqAsQQramEkT7G/pOKQ5HHwaUIyVWBuDcDo5TQSdVRtQLiIurQqi/Mb7mfbGnbUKaKMqAQ8yABMgi/nOCWb7HslQIlYayRC1AAZkAQy85I5fjgX2i4PXproreJSZ8LEmV5wwBwVJOVtk3FpUjneZHiOIDg5W4XTYnTUg9GGKtXs/V+zpb0P4GMdCkRcWDpwy/s+4XUqZynVCBkonW+r4QFBMebHkOscsAKuTqJ8VNh5kGPp+eOpfslZWVpkkiCTAVVG4jzAMnz88UbwSeDfjVelToVWFMhwg0k6bEkDbynHLM0CtSdryMdD7WKoo1AiG7ABgTBWRymOnzG2EXi1DSKf90cvKZ+se2ObjwzpmrR0XtHXSpSyeZIl3RNXLwqSD5/b3n88VOJIGpOaa6SATOpmkcyZ2BgxiWvSZ+GZUBZbumPMnTvvNjKqffFDKO9TLr4WjQekHqduowsvqND6UbUmJyyjSPg6kzb1jpbEGVpxTpEVCQpBiRHXY3geXTHra/3ZiNWlVIOmLRIvIt1wAq8bKUwiyTeZNgJMCMFRsJYIGtzYgsxB5XJv9cVMzSkE7k/0/DFen2lqomgMADYjQmwiLgSffFLM8Vd5kzPkBt6C2H6Xtg7UEEzmkade3SYxmBSqxEwT7YzDVEW2fQdCiGqspsYIG0RJ8+cn5+diNekqrBEgyCJgRAOxsf6YXeG5qKrLbUoAKggwGCi9yZBMz/XE/EeKhX0uYFjYzIMkQPfmRyx5dNvB3CTxnKGjWGgkoLp5LJlZ3kGR9eeLOZzPeKNiwHl+ptEbXxc4jmVqqFCxBOmT0/Pa/TAgrA9uXpimVhhWQPXTx+9yfuxZoZfV6c59sb5hYYGAPLfFrh9GT6f7kemA2FInocM3MEC9vPBbLcImIO/6NsX8vSDC4sPYSY298F+H0tth0+X54i3ZRI14Pw9EPRue43+mCWdzIAUiWJYACRfUOhF4x5mIA+keZ6YHVv5b+Xrfl0In9Ti0FRGWWWMvX7rvLamO6GFA3tE/O/MYq5PN1RVKVIKGY8YJDbxMzHKD09cUznQjQenmfb0/XpJl+IU2YyPPyIxasExV7bqctnKGcpRYjbYtSItPmlvY46RxzizBaVWjDLVAItMgjUIPI6T9NjhV7XcNpVcnUWmAWXxoA15XeF/u6h/ti3+z/NLm+F9y/iOWaP8N2U7/wApZfbCND3aClLiFO3fooIEpKkG8CBax636YG1eJPUFSkx71WsjFQ3dGOYN9vtbz6kDepVSpHdNTcG3in7Nj4unqf66nhlWkWZWUyolWUkhbT8PxHcyI2Png6EpMrcNrOBU8IfXqBDJpJDGSZKiTf0288A+MMKdMAKaYU+EAEXMmdrmR1MW2wcoZeq7+EAsfEPAUUcp1R0tbpz56cS4YHUFPGYMqwnwmQCCSIEz8pgXw6dgYFyLpmFArVNNZfgq6pIECzEm+077zB3wT4tnHbLhar0q94WqARUEXvyaVMSDPrvgRW4GmXCkyzxqbULEnZfCdufXefKCvVDAuoUFjJ0zE7/aJO5IxSkxANxHhiuJPLnz+fP3wKHCKinw1CMG8xVPkf1tiHLAsGOmwMTy6x7fjhG2jUmVsulVd6k+2GjsjlM5VLnLuE0jxEGNwTdRJIMRMG8YDFMPv7JXQVayyQ7KIF4KiZ8rEj54KbrZmkKVSlmaoagFD9dGkm0HyMzH1wFXgy5jMLSqEUD8MsSAgEmWnb+uOs5bJUqNRl7nxuSNc/3Sb3Fm+VjgVn+yFMsGSn4f7M6rWJ1bewB9sT7uyiivIGzOep5WouXpMGp0kVQdQaS6qznVsd/aCOWK/ZniTU6IU3UMynYkeInbcCDviXi3YnSPBzj7MEk7ghT5fZB9IwKHBWVyG1AQTNjMg/De5G8b7iOeNh+Rarwb5HiSjLVF/vg28j19fphBzOYLRPIRywYq0qo1DlEk35i0De48sL9Zr2xWOBXo0Y40JxqTjSo+H7CUSDPeX1OMxYy/DAygmZPpjMS+Qr0Oq1uOEHULE/avzG333OKb5stJPxC8nmPXmBGJ8twwMJJkGAPisx2GoCORtjytkO6qMrsRpMMQL3BuAd1m4PngftWEMr8kVGZ3nr+v1ti8tHUPxxBksqSSfsgSfQ9TyvgllKcj6j+uIyKxA+ZyvMgn9flifhycwIv+BxNmUI/HE+UpkRcc7jEmyiCWVvY9NsG8nTge1jgRk1vP+/MHB3Lm04RZC8HmYhoYefsRP3HlgfWzwUwJuTeJgT0HK30ON/3kd4Um1SdNtnUbD1UT7HAnMKfENiB0m0Rq+75/LphojL2QvVmWIneOoI6jeNuX5YrVqgMCIifr5/r89qoJYQIMAWm5iCfL+vyrVKoQ+ITH2TP16YsSLNGqqAkg6xBWIE2O82jY4pfsy4r+7cTaibJWBX/EPGn4r74gzGcJYsb6ifngHxVzTqU8xTsyMCPVTKn5jCvIy3Qf41xHN5XMZjKio7ICQgaTCHxJpJ2Oki4vbFnL9rzS+NxUYAhWqQ1pP2oLAHpif9qZ7ynlM9TMJWQAxFjGtfeCw/w45ycyTvfDLKEeGdXqcT7yiRl6yd6ihmpqbWOyzY8+c/PAhOMZlQC5aHWaYAKgjcyNiDzMyImd5QFUMbfPF3/iVQKFZyyiwkmw/lHQeWDQLGPJ8el2FRVAJgkhmgAQbKSCbD574jqkCV2g+lmg7H3+WAWQr6qirJub36XO+CedqnVPUX9ueGwtC5ez3L5F6zaKYk7k8lA3djsqgXJOK9PtKyaqdOnTNMjSC6yxUfaJBBBLeKORiNsMPEqzZXhy0g6l82ddhdKQAlSd/EdNtoB64TBvhBgujyur0Ec5w8fsmpN+8VH+z3cHzJYR9Axwh8My2oMPQn646t2VH7rk6ZKw9Z5EkeLUQtP5reOmo4C9Bei7neF1GZjTf7ROhxY3O0CR63xUC1FbQwKlt1JXkJkMbPcRbymIuwVa38R16Hp1gz6cv1OIc4ZHiA0+Yn5GZ9+WA3YUA3d1EOIA5gnaYBYG/IyLi2PXybd2fCNV40tz6G83PL6YIZuihQw08l1TAN7FrsPUzeN9sA24VUpINHeKqgFtBUiTtyGoC3IHy54n1HsE5zszSYaoNpkDVHOw5i/L08sco412Xr0WspqIzEKyq282BEWNxbHaKfGQ/h1w2wBFyb2m1xa588UqjFqZ10i76jaTcSIuok7xp5xhoyegNHFTwSosioCjdCL4gp8JJMEgfXHWs5lcvWcivrVVWJ+xN/DTMSYQhtuu+FXPdnko0qj96GKiUCrIZRPxTdTHrzwX2ClDyLKZAgRrPtjzEB4yP5T88ZgZD/xnS8pxZxSamHKqDqFgSTMweskD0jB897mSumpFQhjGkbLudQNiRJ9vfArg/DqtQeGAgbxMQtvLVE+w68sPHCKreLToIBEkRckRIFt4B+mNJpMCQEp8EdfhbeBAkBp2PQiIIM88SAENpbpa1ibjfDJXcSLwdmBHhv06Gf64F00hDaTcneImwg7AH8PPEmx0L/EaF5F+Z874hyZMj/e3474JtQ2mJ6/hOPMrlNJIiPr9cRZVFvh1HywVZRHl5Ygy4CjENbMRtPt19vuw0BZlXi1CR4TBHiQ9GWSvyI+/GtcirSFdRGoHUP5WFmU+jDn5YizGcL89pBnbzxDwvM6Kmgn+HWPt3sGBfk629UHU4trJPeCM5lVkr4mi29upMfq2AuaGq7bnc+vXDBm6J1EczYHYiLAHlb8MDKiWg7H0Pl/SP6HFEIBypCxJF9p59d+n4YqcQo66bL5W8yLg++2CtahyxVZd598EUKdmf+e4LmcpvUy8vTHOLuI9xUX/ABDHM6dJpscPvYXiX7pxRAbJX8B6S3w//kA/zYC9r+D/ALrna1ICFDak/uP4l+QMe2DD0GfsCVSwHhM4hObMQbRidztE/KRitq8Vxzw7RNMNdnWDMxiyrHux/ocN/ZKga+ZZaYpGoFJUVU1o2kiRP2WvY+owqcBo6KTsPtEx6Cw+s4OdmeO/uiZups4o6E6h3dVHymf8ONWDFHtVn++zdVh8IbSu0QtrRaC0t/inngbT+uIaZnEgYDngMIV4Qvj8tJJ+mHLhHamj3mVTME6aCaVABYmoCdJ0i5tp+WEPKzBvGwPn5fPB/sVwpKmcSmVa5nWrFWQqNWqR6YyAx64p2gCZuorkKNQVWO0Qp8R5NB28hgvT4sk6ZkxIFrgbjeCRz9MI/aWo/f19Gme+KyWGrwhQD15G/mfXAfKcZegYLFUGoESRA3E3+UfhiPssNfG+PUizaNWpCdRB8IbqQeXMn78VuGceAJ1SF1EagWMb6bRBGoDeN9sJmX4orZoeKFqllB3I7wabjYgE8uhxb4Nx7RVD8gxHh9RzPWB7YaNXQstDtxHPU5UHQVqfD4CoYwZBm6sPOIM9MC6nEXokEqDTmNJMsoM7MDNuRj+hvimYGZoioq62EFqYZdXdtEkSYJVpPox6YXc83hMFTBBKtY+XUKY9sZGKfFGRqg1M6GB4TtLRYbXmBIPK+AWs92/j0gSAWAg3FmvzuD9MHHMJrQjwzKlgQJEqRqEG+o8wNI64Vu11BhQckggldJUQNzIN7/0kYfsCgNV7LUmJK1NIP2YDAeQMiRjMLGrGYYWzuXBMwHPwXn4FtCjcsJFoJvc8tyMOgyihNQSZiQFB3sSQLkdfTCb2Yz9RBTFTUVG4CARuEm2r4wb7ffh+euAOQMgfqOUxjjk8nSUnzMAalmSBIHW0n9bEYhrRYSL226Ha3LcfLEjp9owTEE3vH5XtHPFQ30wQRuDeRN5Np5X9ueEGSKWaoFSSbjnvbYc8WqFPVcfryxLTqgzYm36OPHUC8Tty2/PbC0MavVtGAvEa5k6Tb/bF7PVYEiY6/r9b4X87muUwfz6/q0YeKEka0ONVKSstiDe6+2Ic32gWoCH8B+yVuFIurCDIhhO334HZiqR933i2KGZrfPn5HF6JWPacYSvQSr4RrkMJAIdfigWJPP0IxFWA8isflfHMqrA7HbluPW/tizleNV6fwVDH8p8S/IzHtgpUByTY+/uwJ8Jg76T+GKmYyRuQP1tgDS7YN/8AJTBtujFY9A0/eMEKPbCkTcss/wA62+YJwUCgbx/LEAVFlWQyD0uOfkYOGP8AaOgzWVynEFHxpoqQNmuQPZhUHyxWzYStTIHiUiJEGPl88W+xK/vOQznD3+NPHTtMEG8f41H+c4107GSuNHOpxXrKBzg+fPBvM8GQFh+8ICAYDq6E6YEfCYMyN/snAutkyNyCf7Jn3kwI9MW7JkWmgp+/AUlVTaBfyHP54Lds+0tOv3dKkJAAapUO9R4iBz0CW33JnCJUyb8iQPIn8MW8rSIvEn5nGbFRaWp0MfPEy1Pn92KxP6jG/fx0xMoHOzvDamZqmnTiylmLEKABcksbARjoXZHs/Wy2ZNZu7KafiWopWCwB8ewiLzvYYj7KKWyVAZcOaZpMKwo6SxrnXIqTePh3tG2JON8DzL5Kgi03Pd1HL0o8TAlSHC7sBJHlOOKX6qUeRxUHhf6/2ehx/o4ThGUppW/+ln+cfyUU7OVGzGYr1VZqR72qO6qKQ7TITWNQB0kmCOWN8jm8r3dGotA/9Y00NeqDTQhFOtm0Rs1gRFp5YKcLyLI2aqJRzCGpSYLSZKdIVGIHwUgdUi5tIuesYi7MZHM0so9JqFZSaytzUlSoBMRqIGkbRuMJycs8Nen4v/B0cfBwpO6btea2s+fBBwvjSVVyy1xTbvTWWp4aQkIJUMBTLCJkFYMnngVlMlw8lgKMDuWqqRmnAfu58Da1kEgEzANtsN9FM0tKsqq4bWO6Z1AOkkyELX1RBjex54kzIqCm60zUFRyulK3dioVAOvuxM7kTYeU4jHm5K86vXrH+P5KT4+Byyo5dfVSy78L71/ZgbgnFadE5YU6ApUq/eGA9Oo9QKv2iU1TrBUAEX3xRpUaWb1LRpijUakailawdRpLAJVDrppk8j5rywzUkrhayr3gEKaKuFasLrqIG4W5k+YjnirncnXqUSrK5qd4GC6rusEFgjeOFMbz8Rxv6jlWab86/96sHw8EsYXi+2vP99pP8ehFz71qTGn3HwuQQKZPwHYsLRvBnlgZ2opVM1lkFMafEG0kwCACPpjrfEmzBP8MZiBTWCGJlxEhhTgBt5mbj0xz79qOYWkKDV6bMzoDUX4Srgsmu3NgPffHVxcvfk601R5/JxdIKdp2csfgFcH/pn2jGYvHitDk1YDpqb88Zjto5ex12hx/K1XYmo1OTfUpiFvIIkBj1jnzwZocT+Jie8pkADu1VhMiL6p+0QZFscip1AoN5uBEbgdTNsEKWZZI0Fp3EGI8vvxBwRVSOsZkaRyM223Fhc9Z/A4pZxYZWWYIgmf5uUc+QOECjxGoY/ivaDcmLSZ39TgivFXZAutiB8N9t494j5YToMpDSc3okMYIPMQZmJuduXtjxOLppuynkd9/106/NU71i0klpBJO5878z6dcRPXIPS/3SD+WMomchyzGepENfytPtythD4nmdLEeZM/eMEqWfmRIv5fUe+AfG69/sjaZPX+mGSyKylUz82Fo39dvb0/PFJ6wPlitmaw9ByvJ63+eK5rWsb4uiLRM9THiviq1THgq4ahQglTEqgHlgclbFilWwriGy0mWvKkqfIx9Rg32K4s2Vz9KozeFm0OSfsvaT6HS3tgLSqY2qiRibRWLD/bLs41LiFWkkAVC1RZgAKwLG/IAhh7YALlg0KDDkTFoi835WH0OOmZqi2fyWVzKEawho1pBMhSDEAg/GgaxnxjCR2q4bQplHywqQSVq7PTFQckeATbUbjlYm8ZSZnFIEsWoPBUB0Jsbib36ER87YfeGcPy2ao02qUVkgy9MMh1AgGSF0gybK3LoLlHahqNNxUFQt8WoHwsIEGxBGnR89hGD2WzrU1WmGpqDqMEgAtpcEyREi+kyCCUPXGl9jRXsJ8R/Zmjajl67eH7LgHxDcSt45TFiOhnCdxTs5XywJqAWcJYhjJBKmBcBgDBO8HD12X7TliqVSTcrE62EbDVvGo2978sGe0nDcvm001AZ+JGFm0zZlJ5QRKkRtMWIVTaeQuCejkuXypy9YHMrVVSshVbSW6AkGy7/L3wNp5iq7S1SoYPh8bQPS9th8hhl432QdAWFbvkS0GQwgSQVPKzbTtgA1QDlGOlNNYINNPJc75pks5P8AMWJPzJnGNWbfUfUkz88VkqTEYl5E77b7/LAqglvJsarhSxvYXNm2U/OPnivrYNsZnY7g+98QLWIuNx7fI8sb1+JM92Yk7yTJ+ZwrGRdp0WJ+OH6GRb+9PnzjFR3aWILErYxJI3t5bH643Xi7EKrQQrTBESJkoTEkG9ptJ64iXiLeLSNIY3I3Mcid/wA8Kmwui3wviVSmwcKYF4JYz6gGMZ2s4g2ZUaUWleWAJOo2j0i/zwKfOkGJIF/fE9NtXh+WDrIUgE3DnnljMFmxmGyDqgoXN8XKZt7H7jjzGYQJvlrmOU/li1QqGB5//wA49xmEYUTd6SJJPxfl+QxrXWF+X1DH78ZjMYLIqbX9vzwK4zvPn+Ax5jMFbM9Apmt6n8RimR+vnjMZhyZHqvGN2GMxmChWaq18WaZxmMwwC1TbFum048xmJyGR079jzFsvmUN1DqQOhKtP+kfLG3BezmXfMGk1JTTTvCouIJQcwZPlJtJjc4zGYl5LvTEkgU80QqqAaNNiNIiWSixMRF2JPucQ58xWFP7IcWN9ywNzfGYzDrYPBUyVdkroFMAFBHkdJIvvvjrOTbU0NcESZvJKFp9Z/LbGYzCcgYaObdoapOm5+A7W+3VW4G5gCTz33wuVFk3/AJZ94x7jMdPF9JDl+oyPv/LGxN/bGYzDMREZxXDffjMZibHNUMmD1xZrtAEdT9BjMZhUFlWqbqecjFzJbj3+7GYzDARrRpiPnzPXGYzGYNmP/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6" descr="data:image/jpeg;base64,/9j/4AAQSkZJRgABAQAAAQABAAD/2wCEAAkGBhQSERUUExQWFRUWGB0aGBgYFxoYGhkYFx4XGx0YHBgaHiYeGhwjGRwaHy8gIycpLCwtGh4xNTAqNSYrLCkBCQoKDgwOGg8PGiwkHyQsLCwsLCkpLCkpLCwsLCwsKSwsLCksKSwpLCwsLCwsLCksLCwsLCwsLCwsLCwsKSwsKf/AABEIAMMBAwMBIgACEQEDEQH/xAAcAAACAgMBAQAAAAAAAAAAAAAFBgMEAAIHAQj/xABEEAACAQIEAwYDBQUGBgIDAQABAhEDIQAEEjEFQVEGEyJhcYEykaFCscHR8AcUI1LhYnKCkrLxFSQzNHOiQ1OjwtIW/8QAGQEAAwEBAQAAAAAAAAAAAAAAAQIDAAQF/8QAKxEAAgICAgIBAwMEAwAAAAAAAAECESExAxJBURMyYXEEIqEUgcHRI5Hw/9oADAMBAAIRAxEAPwDoVDiRb7JA5Hr/AEwWp7CcChSMhmOn1sBt13/pi7RqkmIJgbnHfLOjy3D7FskDfGyDFLOVboJif6Ys5V529sSehlx/tJ9OPdONwuPdOEsXqaRjwriTTj3TgWN0BtfgyPMyJ6Mfu2+mKFTs4VYGk2kc9RLA9RBPToR64YdONSuHXLJeRfiETinZJnENVInZFQaOt5k3vCiRbnigewStLASoEGbBo3AVNMAEkQBJgXG+OhtBmJPK3L32xE2UZgROgRELE/5iLc9h74ouZ0DrJaOVcQ7MgCZqKB4VgIFKkxpGoSwCjVedxz8WBfCM5WydQ1W1Vct4V7zYBgAQxBMlQxibSCROHbjgekSzUQdIhdyrBSDIF2tEwTe0C2AmazeV7tlqK7tMF9tKkwdSFlLAk/DFxFjOLNqSs0bqmecSyZzD973ngqMFqD4QnhASo4X4l2XUCRpZTPhwMq8M7vLOtRQrUmaiTe+kgjUDyKNqBF7rHPAhkVG1Zdj3RVi1L+JoZRuQE8amN7HTG7Xxbo8VSo9WzMGpoVNX4lKcmI8LDR4dQ+LQlpmJOWaLKLSwCKKitl3BWDTQwYBk0gT7SNK26SZvi/2eC/u7AqQxVm1n4SfDpExsGMwt5I3jAN1IFUAkArrEfytAvziCB/iOL/DszpRQQSItEm8GJ/s2O4tHqcInnJdrBUzbt3gqQJKsBNpKLpaDEW9/U4vcLB0pEkUzy3gyCfLxER+GKvFKoNKnpQypPik3LKupYHhsAPM+WJcrxJloT3QKMdJqGQoPJLz4gdLal5Egg3wixIZ6L9bL0+9VVIIdWIAgFTYi5tF4N4scDK9I1epEC53vzHUW5+WLmY4b3bhWIO8sLi2ltQB8r/LbbHmUGtCIMD4mgmA2r2PLfphJN6HiRcIqqrqWaykb3IvJgcwPu5YeuCcYpV0dCYp6WAkAM4PKCbDYADzHRcIa5QE+LYkRPPn5RY4bKKZd8vqIKVE+0h03tHPxCJ2EgfPFOOeKJ8kVsZ+EUhU0arEAaSPDYgEj4pPqQeYPXDVRygVKkGZVoJAtY9AMKvZXKr8S02Ex4iQsge8k+dtvbDvmLUnvPgbl5HD8kjnUf3UQdmk/5XL/APhT/SMFdOBPZSuGylGAbUkF+oUTgxjmk8nTGOLNdOMjG2MwLG6mhGBq/wDeN/4F/wBbYKxgYq/843/gH+tsNHyI4l2MZiXTjMCwdEI1PPsApNRrg3JBPIkxyGLFDiaKDrrD/EwH3mccMHEqrW1T7k/ecVxnXLabz6Y3dHT8TO3ZvtZQ1SatMwbeIe+xxJQ7dZRI1Vh5hUY/XTjjmX4dmKo1IlVh1VGI+YEYk/8A89monuasCN1Yb7bxMnG+X8mfB4s7G37UsmP/ALCP7h/GMQVf2t5QbJVPsg//AHxyqn2MzjEjuWkcmZFPyZgcbVew+bVQzUgFMX1od7T4WJA8zjfIvQv9PH2dEr/tmpD4aDH1qKPuBxUrftt/loL71CfuXCO/YfMibU2YGNKVA7E+QWdrn0GIl7G1tehiiPbwsYN9txF4PPljfJ9hvggvI1Z39t2Zj+HRoT56zH/sMdU4JlKxoq2aqJUqNc92ummARsJPi/vHfpjgPGOyVXL0u9ZkZdWkhZlTyJkARNvcY7B2E4uczwhDMvRBpnnelBX509PzwOzuhZcUatDdVqqoJJAAxTTPqwsyrPUiQOVup6eeEDP9oqaOCWLNPwkEtEEzpAEjVp2EE9ZxdynEDUUOEYhojVpG4339cXUF7OZ20NNWkNRYNJ0xJI2ubRtacK2ZyGqqq3UUlZyREjRpvOxeS5H8sz5Ymo54lG1kQdMAG5B329vmDzwG4hn2CaUIVmhBI5ixA220jfcmcFOgfEVO03Z9O5UtQbvCAe8QKSS7MSWkGQAIBbyG0455nMnUI/hqy6YDrB8DSQVAJJVTI5wZFtsdSzXHWc+JUKCBv5XsBf63wjcQ4s9KpUNOotQ1QTUQiFBYaWbUH8PpJG25jBbVZNBSQIqZWVDKGCuAoB3DLq+QlYjp88WP3dwpgc7HmSbj4rRp5xG3XGZXjSd1SSsFimuhHVfFAmC0mHAnbcS0HbBz/hBfQy5lGJA102K066GfEFViA/iDRpMnpiKlk6GsAbMUU7kUwYIAYGAf/jFt+oKzuOcxYdwzielRSYDT3oeTfSNmsN5tI5gYvceygTM1PC6rEBXGl5Kr8S2AgmfcYpHSQ7sAogBREdNh0A5z0wW8gisFvvdSBRJIa3iLQBYAE3gcr/di4ajKyn4ZUEqCBJHOB6htjivw3LiQreGQSvhMnUpIE2H6ODHdKVAABMD4lg+ETYr15CI89sJsfRWXLF5WPOdiR+c8hj3JUiIZSbdPLp53wQyztKwplCRB3IE2kbkyfXfrjM4FDsUsSs2tebx7Rg0qsF5oKL2qYaSdWoeEX0r0mYBIHr/R2yPGy+VdisDu3AMzPhbbHLslX8cuNiJE7kwJFiD+GOi8FVKmVrOBpVabgD0Um3Lf8LWGKqVrJCUaeBi7JIVydLVaUU78tK/hgoM2JjynAvLZkU8hTaNqCn5IDhTbtAAfi8LDUxje5jntFgPI7bYSMOzbC5OOEdDXMKeeJBhf4TmFIA0uxP2mEA+e9/QYPrtico0PCTls9jA1f+8b/wAC/wCtsEsD0H/Nv/4V/wBb40fI7CGMxk48wo1HzfxmoNQRYgbwAL/7ffjo3BOyiUuE1XqoDUqU2qXW6wp7sX2izepwj9k+DnM5tQSjKW1HUYkb8huR1EY7L2lzi0cm+3iGhR5tb6Cflgv0H7iN+zhlUvlaqjTHfU1n4Z8NRRBkQ8GOjHphuq5TKatXerzAHeiRaCBJN4ixwqZTKaMj+901He5euzFgLvTIUVEMXjQZHTSMPmUSlWTVppspAuVHO8j1mcLp0NJ2rBOaytBlK/vIZeYZkaBsRtPod8AcvmZpAd4NJsFFNnIb+yVBgX2PnbDNmKOoMukeCSxAEwIIAIvJAubxgJk8gO7p1YqI2nUxpATBkhoJ8VhceY5jBEAmYaqaiiKn8ODC6lYlp8XjkL9oCN4jFde/LGAtWdxUnxCSssTAAAAkn8ME8nWGZrPrDXKipBIXShbfazTF7giNsS0aaq7TK/wldo8QUlmKL66GFvc4wwocfXMaWolSEiyT3ig8tJYyLi2Cf7EOM6MxVyx2qLrWf56e491J/wAuPe0LjW+piQWPwiAOQsRueo+fRP4fn/3PP06w2SoGN90PxD3UsMI3THirQxdrsxWymcqUaeXpAaiaZWSzIwsCpmbRaPsjlipX4/nQvwU1hATqN4O07AdNsOv7VeCKwGbSsKZal3ccqtyyCYgSC17bDHNqeRdappmrTAJ/6qmQQZB3vuRJO0E3gYp3JdbNeJcUrhwHziiIMUQxYGeakLJU9CY5Yx5KTSr5uo8HxM4prIgQFLFo3EeWLr8BNNDJp1DBJ7t4ZQvxM+qCTLDqbGLXxRq5WDTZg0VBOpSokNBIVhs23hPMi0nAU7D1ogq8OkKKtWqxaDAJvFjFiLCR+jjdOA01ULcuROvX6XgW68/lgjxNcygf+DWprrVAjjUNTwFBYwdTSSIi/TA6WZgjq4ABgFjcwdNr2JUCxM78xjWai3wnhtINFiwUwwAa5IIYLHQ36R0viWtTSkV8WsFRBgat4DBx9oTJ5eEb4zs/RZ+gkOASSBZUJkE3Hw+dm5nFevmGK2BJZFAaV3Eknfciedp98BmDD8dLKUq93mKYACpUBLAgDZwdaSRNmjy5Yq1OH5OuJDPltIjTUGumblgoqAB1vbxIbc8LtXMFaRYgQ3QySt/MkCY3Nre9jKcMNREIPhk3tAMKSfiuwBA8jjWagzmcnUlCSCjHw1BUQoCJsWDEoYFg0beWJKVRnRVVBa4OuDYdQpsZ68jHmJ4RU15gppDaBJdjJEQIA2MtMDljqXZGhQrq1GpTVXMQ6rpJA812P0NsCfL0n0YErViMquDI0gkG0kmL+k87nz6Y8zDG4LgGOSXvp5sTyJ/Rwa41woU67pq1FSRznqDPywBrOCSY5wTeASDafbb8sGxqJABabAgepF/FaIN/LDZkONLTy9YIvhemUnz0xPpP3jzwjq5J/m8vwwUXiR0OGkWCAW8+kRcnDwlQk42dG43xJKXCtTHejTpi0yWVZAHpPyPTHLOKcUq0dFQFhLaoNwBIAEny3OL3azilStVFFrU6QQUkFgWCD+IxIOo3aALCfWVCtnhUet3jnSF8PmVKgAcoifLD3jqSa9nW+yXbihVekgUanjVcwGibDlf7icdJQ2x8w8NR8rWJkKyhSTPJtJtGxhgfnj6H4V2noVMutU1UA0jVJAhouI335Ym226ZoVEM4HU/+7qf+JP8AVUwBzX7RKeorSQteAxOkesRMYHVu0tUtVqAhWIprboO8POcU+OS2HunoenqX3xmEJ+P1pPj+i/ljMboC2UexnZw0skK5B7yp4kIHiRRIX1ViWtzlesiLtD2iOYCLHhWbkRLHfwn4fmcPubzyUKLsV0pTWBMBTAACgz1gfPCNxwJVWnmabAiooBWQSGUbE87RfrfnaV5LhfslRHcMmspLBjZSNOlZDHo3Tp6EY27IVe7etki5HdN4Gggmi0lInpdJv8IxH2XylN6J1AsdPMtYqX2E3tot918bdrciuXqU83SAVacUq4WINKofiIH8jlT6E40vY0d17C3HKtNUqAkXWFgKSDDSbgnmPnhXpZ0BVLVSvhjQGg+EWERb+vnhsrZOm1N2VBPdmBFpg+x9cL+VyKU3VyupNNgRqJJUddyWAAHn541kpYACcSFOrWkyXUbc2OmCRYH4j9cEVd6i1CwJkgyBYyQN/JQFAvAHriLinDdVcbI7LJCgeEkOQPP4QT5n1wSzWZD5enps/drPoSAYj+v0xlsdaAfGgpBJGxG1wJvtz3wl9pMoAoYcjBtyP0sR/wC2H3iuVBQqu5gny22jYXsec4Xu0ORJptPXCS2Ug6Q1cLf/AIjwAqb1KC6fPVQuvzpQPc45gqEEVfEAPtRYwCov5n6T0w4/sT4vozNXLNtVXUB/bp7j3Qn/AC4EcX4GKFTPUNJim1PR5jVUZB703Ijy9cZezPDoCLlqhp1tPwosuLE6NQAGo3gMV+dsCKNUgnfcsIN16RfkcN/BssVp55WE/wDKT6gVKBHzGFxsiAsnaSBHWFIvgrApWzPEqlRYqVaj3BhnY3Ecieg+mCy8Tp0cuqiRWqQVIAIGio562NltGKnD8ohSsT9mk52vsoBHmJNvM414nlCP3K32anzFVx+WDQAtl6Z/eHSSBTpNTLEQNXxO0jlqJNuQGBPEyorqNREhQTE2Ni0X3E284w03KaRYscw1zGxpqvsIJwncUQnMADVcIIAi5A2HKTy9sCsmvBZq1qYp6Z8Jsxi8fnInYfdNjsrnFCspEtJ0AblnAEEdPDJuB4R0EhakXvyIvzt8sW+CZlHrSYpWWSpKhQIBYb3NpEEGWtsMMhJNoPZvssHqPU70oGMkKAAPLfYeeHrsN2MoUGFRa/eFlB+NY5yCBcMMc87TVqNWvNKp3iCJjUF1QASFbYTfpvGN+H0MmiitmVLKurwKQNR8Glet9Rvb4cJ253hyK/FBrsdU7dcIiK6MNBIDLaQ0RPnMAGdownVsqq0m/h6TILML6ReFnlJj/Liz2WzCPkWapCjvKaJHhGuq5LkDyEmOQEG8gaHiKVaVRKFQVjrkrEOQlhCknUL/AGTzw8oO3Wa3+fJGHIq/dj1+PArV+JQwVLuTEbwOv688WqGRZQWZpJF4FvTfHvDeCwdVg5FuYAkyPI7/ACwRrZLTT1TNt/P9R88ImrLULnbjOxm3UTPgkz/ZUgeUYWnNxi52irl83VYkTPK4sALH2wOqeWKENhDKVwRLEkbYbeEA06IiWLMem3z6ffhEypOoDzx0bhfCqlairImtFY7Bj0BggRuDzxoNqaoRpPZaymZVoO0/P9TbBWnX/hu3V0F/IN+eAlah3R8VIiBEmRJkbY1HGBoZWBaWDWIGwAg2OOi5SywKKiHlzI68z9+MwEeuwPhUlTcHbe/XzxmEpj4Okdsc9l3SplqylvBrHgZhqEx8AJUjeTa+ELhOVSlTbQXlpUhj4VSQ0KN4L31b+uHTPZYvWDgkapBNrSOX3f74WsxSALQNtvX/AGxzrJbQ0dl3OiqukMi3AMXkRB+QwU4jmKb0O6b4KqFW2khoBsdyZPvGF3hDsFYJdjB3IsLlvS31wsdruN1AgAYgCwAkRvz9xjNhSyNXY/ip0vlqp/iUgaZY2LLHhaP7SaTfnOCVKgEVSTISAOfhEAmOsY49wjtI9PMFydRbckz+jbDdlO3RLQQI2+XridtFJRUhgzrA5qm/LuySPPxR6mCbYgpZcDvAVIiAAvK4MW6mI6YvZOtTrmVOll0nSPLe/v7YvJw4LVY6bHSY8hM78+WHjIn1rAMybrUKgKoJUSSxMqQLbR9fvwM7X51z3lExop924i/hi8tF5JHyw48Py6pSA0XWRIEneJnfbC3xFRUzGZUA+Omq/DyAKtttBI+WC2ZI5kmaOSz1HMAQA4eBtpDMrr7gH/NjqP7SMkpWnmEiHKSR9qLrfzU/LHN+0WW1ZaTOui4Uz0a0fMD5Y6F2Sb/iPBkpFvHRZUPpSKlR70iFnAQ8spCbwoqyZnTP/YuD/eTRP+mfnhUr1/4QAM9R/gdSPbSpw8ZbJrSzNKkAe6zFIKQTJjMKAwLWtIJB5e+LGV7GUe8KFFKmq6IutrEIjjaCYioZ28Q3wbwJQi8PKinULXD25wFZQzbbW+4+eDea4edGR8Pwd6WA6CsZPWBH1wR4jwRadGqpVEC1EQmTA0tXpEib/CR8j6494y60opA6ilGvTYrIhqzlhY9VJ6gwfPBWWKys1Fg1PocpKmd2ZzUaPQsB0sRyOFmtkGfMh1HhU0zuF2RCQsne1hvjp2cqQGijSlFWkCVDEAWk7k3MBY5Tuxhb4uKSV4VBcIDqpOblQtmJhYEQSN7xY4VyyGlQK4z2ZY97UAAGrwAET4mZiT0sY8sJ2ZUU5Ue955xvhw7R8TyzhyFXvAZXTq3Yk+LYTziDhHrPO/pjo/Tp05MhyyTdI1ylYo8xPIjqMXSRWYa6iIvS8/KN8VAuLtXKKKCOGlmZgVjYKEO/v9fLFZRd2nkEeSlT0TcR401RVpqSKKWVdvKY+fzPMkmDIZ9qTq6mCDirjwtt64eEFCNIlOTm7Z2ng+Yo8SQlF01VUkwb7ixjcnVAPMzgHwzPJWo1QAUKEal31gkx5iIk4XexvaX9z8QN3qnVe4VF9J3be2x9nyr2Wp1sw1enIpV0D+GPDUB8Y8pnV7sOWObn40v3luHlddGcr7VoRnsxKlCajW8jt8xB98CZPLHX/wBovZoVqLZk6RUpLe0a16GLk9PcY5GKbEnSAIBNzFh5k/TEYyUijWcEdN/EP1vjqX7M1qFtIYqHUCJa1neQFI6fXHMsrS1NIGwJ58o88dG7K1AO6YA6vGIBIju0WTO9lZm9sOt2Kkgr2vqs37sTUDrUDMAJB0sBpLAkkTBj0OAP7uMEu0GVVRRNwfg3/wDro5efTxO+KE2xZOzNUx27OcHNTLU2kCQR8BOzEbg+WMxDwvKVBRpw7KCoMAxvfr54zGsPxstdkuM/vFAE/wDVQw4G5I5/4gJ9QemK3EMppduQOx97YC5Gl/wzNA6iaTeCre3iuCCBcAyPY9cOWepLVB0xMFrfdP68scUZJOjokrXYB5VXDvpEyCBB6+/XCL2iJLOCRI59TsAPKD9MPmUqGkw5gzPl5+5+k4SO1LDvCFOobz135/rfDSYIiytmXBZbX/V8DUEMP11xfrPb78BjBfJ8YdTIJEdLRh/7JdpTWGipo1KLMLavI2gX6xOOV0qvqTz/AF9MEMnxAo4YESOom+22wwjQx2pGN/8AflgZnFVCXNjHuR+uZx7wLjIzFEVIgixnaRz9JwN4lmg1aoG2CfKD9DhoiNCnxvKQKukAo6sCP5bhgY5wQL4k/YvxTus3Vyr2FVTAP89Kbe6FvkMb5p58JMEifne+FSrmWyeepZgTKuHPnBhhPOV/1YtJRq4ixvTOpccymWo1V00UDo/xNMHShhSC2kyCo22PphZNB1i9JCtRXmCL11aYCEQv8NpCwIIGGnt5mqamjWLxSqIVDXIlgpBAHVCfkcKKcRy0P9oMyFhYmV7weFbSNJO/UYjUrAyrmacUKhbS5NSmSACbMaxJuZ3Ije1sRpqeqAQdTVcuIIi7KZ/H64N8L4rllqPrJ7sqii0AFdRHhHnsfLzvDQzFN86zj/pisjDe4pU1v5xf6YMW/JmEDwYio7ioHNWqTZEWCzyLi5iZ87e43NdnRSD13qMdA1EaVHwrYdd4+7DAc5RNRVQSdYv1Cafl8J+uObdq+1nfqKKKy0wSSWM6zLQY5CDthuHjnyNZ/JPkkooWuL5/vKrsBCliQOgJJEj0xVy2VNVii7wzf5AW/DGzUiTA3OGLh2TGXWkyt/HLEvIGlVAsoPMmTPsOUnv5H1VHNDLsWRj0Y2qpBIxpOCngzNoxJQyLValOnTEu7qqjqWMYjXBTsvmmp5uk6VBTIb4oDG42AIPib4R/ewXoW8g6tlmpVHpuIZCVYdGBM/UY6z+y7PDNZOplXN1PgMkEHkbRsfPacKna3hjZk9/To1NcTUJX4gALwDciPfzxR7AcXGWzqMzaU2afp9fvxJPvGmGS6u0PvGeFqGpqEMd4Z1q0sVpuxE3kSNud8coz9EM4QHT4iLDmJABXrPnz2x1ftXXqDPEAjTqDJqcqJqUmab7CSRIFowm8U7K1GqGr/BUL4mCOWErfpud8ciXXB1XaFnhWXvJ8x58gfvw/dncyClbSICUqwBj7VXUB6eFQPpgbQ4b3eWd9B8QB1dLgz5DBTs/Cp4hpWt3QB2HirEtAI5B/pgphii12wrwlEgbtmGHoaukf+qDCkvGGVoIBW28yBa4g/fOC/aPMAikgMwtQTMwRWq2+Ue0YW80t/Tf09MVjo0tnYMhUBo0jJ/6VPr/IuMwu8K48ooUwUBhFEiD8IA587X88ZhSqlgO5/ICvrRzYwtgJkAwd5HiBi/IYqdks4VLUKhmpSMA/zJ9lhPlY+RGGGtUQkjV8RBWbQVnptAnfaThf7RZYjRm6anVT+IXBemPCZ8wPvnpjjspEt8bSPEIkyCPIiDPmMc/4zl/ExEGIjzP6+/Dzm+KI4RQZLrqW0yOXvv8AI4UuK5Mgkmd9t/uxTeRap0LQU6j9fTbFjfEbqQxFx+hi1fTA+fMYwTMtTiGt/S2L1LKA3WAdjNj6eu/yxAik3/lInb2H68sEcnl53vbCtjJDR2WrKs0hqlgTJMLzv1nbyxczORFTNuNwyTJsL8p63+uBnZepoqQLBvKfbqPfDHxKmgqQX0sRZgJsJsQeX12xo5FmLHaLKCUJXSRqkzvF/YzgJ2p4WWoM42RtQn+UsQYPkCp+uOg8ONUVdMBljwk3FwLk/wAvMDe3LfBbO5amUK1aaVJBB8IE22E7W8/fFKpE7FnscyZ/g4pVQrtl20w17JdT1H8MlbdDhdzfY6g+YZFmkNAZdJkTLAnxE+UCRscS/svzJyvEa2UeQKgKgH+anLL80LfTD7mODUVqMRRNlA1KxJAmYKtYj+6MDO0NI5mOxdRKhVKgcLBJJ0QTq9QT4SN8SZYVKNUk0dZAmANS6Y0yNNhbp64dTw+lUZmo1wammBTKkMBN5BuCZF4jbacUMsmmtFXVSJEL3igTq8JFyCY5R/TDXInSFLjfaFqpC0wtERDhbMYkmTEgTyt74Ws9wZ3I0IB18SxY7z1jl5Y6dxvshTLl2qKSfiKyCQCSSTBWw5kxiDKdkaFSn/DqAsQQramEkT7G/pOKQ5HHwaUIyVWBuDcDo5TQSdVRtQLiIurQqi/Mb7mfbGnbUKaKMqAQ8yABMgi/nOCWb7HslQIlYayRC1AAZkAQy85I5fjgX2i4PXproreJSZ8LEmV5wwBwVJOVtk3FpUjneZHiOIDg5W4XTYnTUg9GGKtXs/V+zpb0P4GMdCkRcWDpwy/s+4XUqZynVCBkonW+r4QFBMebHkOscsAKuTqJ8VNh5kGPp+eOpfslZWVpkkiCTAVVG4jzAMnz88UbwSeDfjVelToVWFMhwg0k6bEkDbynHLM0CtSdryMdD7WKoo1AiG7ABgTBWRymOnzG2EXi1DSKf90cvKZ+se2ObjwzpmrR0XtHXSpSyeZIl3RNXLwqSD5/b3n88VOJIGpOaa6SATOpmkcyZ2BgxiWvSZ+GZUBZbumPMnTvvNjKqffFDKO9TLr4WjQekHqduowsvqND6UbUmJyyjSPg6kzb1jpbEGVpxTpEVCQpBiRHXY3geXTHra/3ZiNWlVIOmLRIvIt1wAq8bKUwiyTeZNgJMCMFRsJYIGtzYgsxB5XJv9cVMzSkE7k/0/DFen2lqomgMADYjQmwiLgSffFLM8Vd5kzPkBt6C2H6Xtg7UEEzmkade3SYxmBSqxEwT7YzDVEW2fQdCiGqspsYIG0RJ8+cn5+diNekqrBEgyCJgRAOxsf6YXeG5qKrLbUoAKggwGCi9yZBMz/XE/EeKhX0uYFjYzIMkQPfmRyx5dNvB3CTxnKGjWGgkoLp5LJlZ3kGR9eeLOZzPeKNiwHl+ptEbXxc4jmVqqFCxBOmT0/Pa/TAgrA9uXpimVhhWQPXTx+9yfuxZoZfV6c59sb5hYYGAPLfFrh9GT6f7kemA2FInocM3MEC9vPBbLcImIO/6NsX8vSDC4sPYSY298F+H0tth0+X54i3ZRI14Pw9EPRue43+mCWdzIAUiWJYACRfUOhF4x5mIA+keZ6YHVv5b+Xrfl0In9Ti0FRGWWWMvX7rvLamO6GFA3tE/O/MYq5PN1RVKVIKGY8YJDbxMzHKD09cUznQjQenmfb0/XpJl+IU2YyPPyIxasExV7bqctnKGcpRYjbYtSItPmlvY46RxzizBaVWjDLVAItMgjUIPI6T9NjhV7XcNpVcnUWmAWXxoA15XeF/u6h/ti3+z/NLm+F9y/iOWaP8N2U7/wApZfbCND3aClLiFO3fooIEpKkG8CBax636YG1eJPUFSkx71WsjFQ3dGOYN9vtbz6kDepVSpHdNTcG3in7Nj4unqf66nhlWkWZWUyolWUkhbT8PxHcyI2Png6EpMrcNrOBU8IfXqBDJpJDGSZKiTf0288A+MMKdMAKaYU+EAEXMmdrmR1MW2wcoZeq7+EAsfEPAUUcp1R0tbpz56cS4YHUFPGYMqwnwmQCCSIEz8pgXw6dgYFyLpmFArVNNZfgq6pIECzEm+077zB3wT4tnHbLhar0q94WqARUEXvyaVMSDPrvgRW4GmXCkyzxqbULEnZfCdufXefKCvVDAuoUFjJ0zE7/aJO5IxSkxANxHhiuJPLnz+fP3wKHCKinw1CMG8xVPkf1tiHLAsGOmwMTy6x7fjhG2jUmVsulVd6k+2GjsjlM5VLnLuE0jxEGNwTdRJIMRMG8YDFMPv7JXQVayyQ7KIF4KiZ8rEj54KbrZmkKVSlmaoagFD9dGkm0HyMzH1wFXgy5jMLSqEUD8MsSAgEmWnb+uOs5bJUqNRl7nxuSNc/3Sb3Fm+VjgVn+yFMsGSn4f7M6rWJ1bewB9sT7uyiivIGzOep5WouXpMGp0kVQdQaS6qznVsd/aCOWK/ZniTU6IU3UMynYkeInbcCDviXi3YnSPBzj7MEk7ghT5fZB9IwKHBWVyG1AQTNjMg/De5G8b7iOeNh+Rarwb5HiSjLVF/vg28j19fphBzOYLRPIRywYq0qo1DlEk35i0De48sL9Zr2xWOBXo0Y40JxqTjSo+H7CUSDPeX1OMxYy/DAygmZPpjMS+Qr0Oq1uOEHULE/avzG333OKb5stJPxC8nmPXmBGJ8twwMJJkGAPisx2GoCORtjytkO6qMrsRpMMQL3BuAd1m4PngftWEMr8kVGZ3nr+v1ti8tHUPxxBksqSSfsgSfQ9TyvgllKcj6j+uIyKxA+ZyvMgn9flifhycwIv+BxNmUI/HE+UpkRcc7jEmyiCWVvY9NsG8nTge1jgRk1vP+/MHB3Lm04RZC8HmYhoYefsRP3HlgfWzwUwJuTeJgT0HK30ON/3kd4Um1SdNtnUbD1UT7HAnMKfENiB0m0Rq+75/LphojL2QvVmWIneOoI6jeNuX5YrVqgMCIifr5/r89qoJYQIMAWm5iCfL+vyrVKoQ+ITH2TP16YsSLNGqqAkg6xBWIE2O82jY4pfsy4r+7cTaibJWBX/EPGn4r74gzGcJYsb6ifngHxVzTqU8xTsyMCPVTKn5jCvIy3Qf41xHN5XMZjKio7ICQgaTCHxJpJ2Oki4vbFnL9rzS+NxUYAhWqQ1pP2oLAHpif9qZ7ynlM9TMJWQAxFjGtfeCw/w45ycyTvfDLKEeGdXqcT7yiRl6yd6ihmpqbWOyzY8+c/PAhOMZlQC5aHWaYAKgjcyNiDzMyImd5QFUMbfPF3/iVQKFZyyiwkmw/lHQeWDQLGPJ8el2FRVAJgkhmgAQbKSCbD574jqkCV2g+lmg7H3+WAWQr6qirJub36XO+CedqnVPUX9ueGwtC5ez3L5F6zaKYk7k8lA3djsqgXJOK9PtKyaqdOnTNMjSC6yxUfaJBBBLeKORiNsMPEqzZXhy0g6l82ddhdKQAlSd/EdNtoB64TBvhBgujyur0Ec5w8fsmpN+8VH+z3cHzJYR9Axwh8My2oMPQn646t2VH7rk6ZKw9Z5EkeLUQtP5reOmo4C9Bei7neF1GZjTf7ROhxY3O0CR63xUC1FbQwKlt1JXkJkMbPcRbymIuwVa38R16Hp1gz6cv1OIc4ZHiA0+Yn5GZ9+WA3YUA3d1EOIA5gnaYBYG/IyLi2PXybd2fCNV40tz6G83PL6YIZuihQw08l1TAN7FrsPUzeN9sA24VUpINHeKqgFtBUiTtyGoC3IHy54n1HsE5zszSYaoNpkDVHOw5i/L08sco412Xr0WspqIzEKyq282BEWNxbHaKfGQ/h1w2wBFyb2m1xa588UqjFqZ10i76jaTcSIuok7xp5xhoyegNHFTwSosioCjdCL4gp8JJMEgfXHWs5lcvWcivrVVWJ+xN/DTMSYQhtuu+FXPdnko0qj96GKiUCrIZRPxTdTHrzwX2ClDyLKZAgRrPtjzEB4yP5T88ZgZD/xnS8pxZxSamHKqDqFgSTMweskD0jB897mSumpFQhjGkbLudQNiRJ9vfArg/DqtQeGAgbxMQtvLVE+w68sPHCKreLToIBEkRckRIFt4B+mNJpMCQEp8EdfhbeBAkBp2PQiIIM88SAENpbpa1ibjfDJXcSLwdmBHhv06Gf64F00hDaTcneImwg7AH8PPEmx0L/EaF5F+Z874hyZMj/e3474JtQ2mJ6/hOPMrlNJIiPr9cRZVFvh1HywVZRHl5Ygy4CjENbMRtPt19vuw0BZlXi1CR4TBHiQ9GWSvyI+/GtcirSFdRGoHUP5WFmU+jDn5YizGcL89pBnbzxDwvM6Kmgn+HWPt3sGBfk629UHU4trJPeCM5lVkr4mi29upMfq2AuaGq7bnc+vXDBm6J1EczYHYiLAHlb8MDKiWg7H0Pl/SP6HFEIBypCxJF9p59d+n4YqcQo66bL5W8yLg++2CtahyxVZd598EUKdmf+e4LmcpvUy8vTHOLuI9xUX/ABDHM6dJpscPvYXiX7pxRAbJX8B6S3w//kA/zYC9r+D/ALrna1ICFDak/uP4l+QMe2DD0GfsCVSwHhM4hObMQbRidztE/KRitq8Vxzw7RNMNdnWDMxiyrHux/ocN/ZKga+ZZaYpGoFJUVU1o2kiRP2WvY+owqcBo6KTsPtEx6Cw+s4OdmeO/uiZups4o6E6h3dVHymf8ONWDFHtVn++zdVh8IbSu0QtrRaC0t/inngbT+uIaZnEgYDngMIV4Qvj8tJJ+mHLhHamj3mVTME6aCaVABYmoCdJ0i5tp+WEPKzBvGwPn5fPB/sVwpKmcSmVa5nWrFWQqNWqR6YyAx64p2gCZuorkKNQVWO0Qp8R5NB28hgvT4sk6ZkxIFrgbjeCRz9MI/aWo/f19Gme+KyWGrwhQD15G/mfXAfKcZegYLFUGoESRA3E3+UfhiPssNfG+PUizaNWpCdRB8IbqQeXMn78VuGceAJ1SF1EagWMb6bRBGoDeN9sJmX4orZoeKFqllB3I7wabjYgE8uhxb4Nx7RVD8gxHh9RzPWB7YaNXQstDtxHPU5UHQVqfD4CoYwZBm6sPOIM9MC6nEXokEqDTmNJMsoM7MDNuRj+hvimYGZoioq62EFqYZdXdtEkSYJVpPox6YXc83hMFTBBKtY+XUKY9sZGKfFGRqg1M6GB4TtLRYbXmBIPK+AWs92/j0gSAWAg3FmvzuD9MHHMJrQjwzKlgQJEqRqEG+o8wNI64Vu11BhQckggldJUQNzIN7/0kYfsCgNV7LUmJK1NIP2YDAeQMiRjMLGrGYYWzuXBMwHPwXn4FtCjcsJFoJvc8tyMOgyihNQSZiQFB3sSQLkdfTCb2Yz9RBTFTUVG4CARuEm2r4wb7ffh+euAOQMgfqOUxjjk8nSUnzMAalmSBIHW0n9bEYhrRYSL226Ha3LcfLEjp9owTEE3vH5XtHPFQ30wQRuDeRN5Np5X9ueEGSKWaoFSSbjnvbYc8WqFPVcfryxLTqgzYm36OPHUC8Tty2/PbC0MavVtGAvEa5k6Tb/bF7PVYEiY6/r9b4X87muUwfz6/q0YeKEka0ONVKSstiDe6+2Ic32gWoCH8B+yVuFIurCDIhhO334HZiqR933i2KGZrfPn5HF6JWPacYSvQSr4RrkMJAIdfigWJPP0IxFWA8isflfHMqrA7HbluPW/tizleNV6fwVDH8p8S/IzHtgpUByTY+/uwJ8Jg76T+GKmYyRuQP1tgDS7YN/8AJTBtujFY9A0/eMEKPbCkTcss/wA62+YJwUCgbx/LEAVFlWQyD0uOfkYOGP8AaOgzWVynEFHxpoqQNmuQPZhUHyxWzYStTIHiUiJEGPl88W+xK/vOQznD3+NPHTtMEG8f41H+c4107GSuNHOpxXrKBzg+fPBvM8GQFh+8ICAYDq6E6YEfCYMyN/snAutkyNyCf7Jn3kwI9MW7JkWmgp+/AUlVTaBfyHP54Lds+0tOv3dKkJAAapUO9R4iBz0CW33JnCJUyb8iQPIn8MW8rSIvEn5nGbFRaWp0MfPEy1Pn92KxP6jG/fx0xMoHOzvDamZqmnTiylmLEKABcksbARjoXZHs/Wy2ZNZu7KafiWopWCwB8ewiLzvYYj7KKWyVAZcOaZpMKwo6SxrnXIqTePh3tG2JON8DzL5Kgi03Pd1HL0o8TAlSHC7sBJHlOOKX6qUeRxUHhf6/2ehx/o4ThGUppW/+ln+cfyUU7OVGzGYr1VZqR72qO6qKQ7TITWNQB0kmCOWN8jm8r3dGotA/9Y00NeqDTQhFOtm0Rs1gRFp5YKcLyLI2aqJRzCGpSYLSZKdIVGIHwUgdUi5tIuesYi7MZHM0so9JqFZSaytzUlSoBMRqIGkbRuMJycs8Nen4v/B0cfBwpO6btea2s+fBBwvjSVVyy1xTbvTWWp4aQkIJUMBTLCJkFYMnngVlMlw8lgKMDuWqqRmnAfu58Da1kEgEzANtsN9FM0tKsqq4bWO6Z1AOkkyELX1RBjex54kzIqCm60zUFRyulK3dioVAOvuxM7kTYeU4jHm5K86vXrH+P5KT4+Byyo5dfVSy78L71/ZgbgnFadE5YU6ApUq/eGA9Oo9QKv2iU1TrBUAEX3xRpUaWb1LRpijUakailawdRpLAJVDrppk8j5rywzUkrhayr3gEKaKuFasLrqIG4W5k+YjnirncnXqUSrK5qd4GC6rusEFgjeOFMbz8Rxv6jlWab86/96sHw8EsYXi+2vP99pP8ehFz71qTGn3HwuQQKZPwHYsLRvBnlgZ2opVM1lkFMafEG0kwCACPpjrfEmzBP8MZiBTWCGJlxEhhTgBt5mbj0xz79qOYWkKDV6bMzoDUX4Srgsmu3NgPffHVxcvfk601R5/JxdIKdp2csfgFcH/pn2jGYvHitDk1YDpqb88Zjto5ex12hx/K1XYmo1OTfUpiFvIIkBj1jnzwZocT+Jie8pkADu1VhMiL6p+0QZFscip1AoN5uBEbgdTNsEKWZZI0Fp3EGI8vvxBwRVSOsZkaRyM223Fhc9Z/A4pZxYZWWYIgmf5uUc+QOECjxGoY/ivaDcmLSZ39TgivFXZAutiB8N9t494j5YToMpDSc3okMYIPMQZmJuduXtjxOLppuynkd9/106/NU71i0klpBJO5878z6dcRPXIPS/3SD+WMomchyzGepENfytPtythD4nmdLEeZM/eMEqWfmRIv5fUe+AfG69/sjaZPX+mGSyKylUz82Fo39dvb0/PFJ6wPlitmaw9ByvJ63+eK5rWsb4uiLRM9THiviq1THgq4ahQglTEqgHlgclbFilWwriGy0mWvKkqfIx9Rg32K4s2Vz9KozeFm0OSfsvaT6HS3tgLSqY2qiRibRWLD/bLs41LiFWkkAVC1RZgAKwLG/IAhh7YALlg0KDDkTFoi835WH0OOmZqi2fyWVzKEawho1pBMhSDEAg/GgaxnxjCR2q4bQplHywqQSVq7PTFQckeATbUbjlYm8ZSZnFIEsWoPBUB0Jsbib36ER87YfeGcPy2ao02qUVkgy9MMh1AgGSF0gybK3LoLlHahqNNxUFQt8WoHwsIEGxBGnR89hGD2WzrU1WmGpqDqMEgAtpcEyREi+kyCCUPXGl9jRXsJ8R/Zmjajl67eH7LgHxDcSt45TFiOhnCdxTs5XywJqAWcJYhjJBKmBcBgDBO8HD12X7TliqVSTcrE62EbDVvGo2978sGe0nDcvm001AZ+JGFm0zZlJ5QRKkRtMWIVTaeQuCejkuXypy9YHMrVVSshVbSW6AkGy7/L3wNp5iq7S1SoYPh8bQPS9th8hhl432QdAWFbvkS0GQwgSQVPKzbTtgA1QDlGOlNNYINNPJc75pks5P8AMWJPzJnGNWbfUfUkz88VkqTEYl5E77b7/LAqglvJsarhSxvYXNm2U/OPnivrYNsZnY7g+98QLWIuNx7fI8sb1+JM92Yk7yTJ+ZwrGRdp0WJ+OH6GRb+9PnzjFR3aWILErYxJI3t5bH643Xi7EKrQQrTBESJkoTEkG9ptJ64iXiLeLSNIY3I3Mcid/wA8Kmwui3wviVSmwcKYF4JYz6gGMZ2s4g2ZUaUWleWAJOo2j0i/zwKfOkGJIF/fE9NtXh+WDrIUgE3DnnljMFmxmGyDqgoXN8XKZt7H7jjzGYQJvlrmOU/li1QqGB5//wA49xmEYUTd6SJJPxfl+QxrXWF+X1DH78ZjMYLIqbX9vzwK4zvPn+Ax5jMFbM9Apmt6n8RimR+vnjMZhyZHqvGN2GMxmChWaq18WaZxmMwwC1TbFum048xmJyGR079jzFsvmUN1DqQOhKtP+kfLG3BezmXfMGk1JTTTvCouIJQcwZPlJtJjc4zGYl5LvTEkgU80QqqAaNNiNIiWSixMRF2JPucQ58xWFP7IcWN9ywNzfGYzDrYPBUyVdkroFMAFBHkdJIvvvjrOTbU0NcESZvJKFp9Z/LbGYzCcgYaObdoapOm5+A7W+3VW4G5gCTz33wuVFk3/AJZ94x7jMdPF9JDl+oyPv/LGxN/bGYzDMREZxXDffjMZibHNUMmD1xZrtAEdT9BjMZhUFlWqbqecjFzJbj3+7GYzDARrRpiPnzPXGYzGYNmP/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http://t3.gstatic.com/images?q=tbn:ANd9GcTJ1EEra7HwAm8dJIb8APUsJYy3cAuAF48NNeozjlOyflMtCmg26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1700808"/>
            <a:ext cx="2455441" cy="2088232"/>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6732240" y="4077072"/>
            <a:ext cx="242374" cy="369332"/>
          </a:xfrm>
          <a:prstGeom prst="rect">
            <a:avLst/>
          </a:prstGeom>
        </p:spPr>
        <p:txBody>
          <a:bodyPr wrap="none">
            <a:spAutoFit/>
          </a:bodyPr>
          <a:lstStyle/>
          <a:p>
            <a:r>
              <a:rPr lang="es-CO" dirty="0" smtClean="0"/>
              <a:t>.</a:t>
            </a:r>
            <a:endParaRPr lang="es-CO" dirty="0"/>
          </a:p>
        </p:txBody>
      </p:sp>
      <p:sp>
        <p:nvSpPr>
          <p:cNvPr id="9" name="AutoShape 12" descr="data:image/jpeg;base64,/9j/4AAQSkZJRgABAQAAAQABAAD/2wCEAAkGBhQSEBQUEBAVFBQUFRUUFRUUEBAUEhQUFBAVFBQUFBUXHCYeFxkjGRQUHy8gIycpLCwtFR4xNTAqNScrLCkBCQoKDgwOGg8PGikkHyQsKSwpKSkpKSkpLCwpKSwsKSkpLCksLCkpKSksLCwsKSwtKSwpKSwpKSksKSksLCwpLP/AABEIAKgBLQMBIgACEQEDEQH/xAAbAAABBQEBAAAAAAAAAAAAAAAEAQIDBQYAB//EAEYQAAIBAwIEAwQGBwYCCwAAAAECAAMEERIhBTFBUQYTYSJxgZEHFCMyscEVQlJicqHRc4KissPwJeEkM0NEU4OUs8TS8f/EABoBAAMBAQEBAAAAAAAAAAAAAAABAgMEBQb/xAAkEQACAgICAgEFAQAAAAAAAAAAAQIRAxIhQQQxEyIyUWGBM//aAAwDAQACEQMRAD8AkaJiPKRhE9AxIK9LMEdsQ9oPVoZjQmVVYgyDTLGvwwiSU7P0l2ZuLZV6Yumau88NU1tadcVXPmMyhPKUYK5zltfLbp3lGbY8iIlJMWlAE7ENS0GYle17R2GoAYhjnTB5SNpRmxC0bmKTEzGI7VE1RDOgI6LmNzGloCseTGFo3M6Amx2qDXd5p5c/wklasFUk9JRVq5ZiT1mGbJqqXs1xQ25ZKtUsSWO2M79cch7syFiWOTzJxJK7b7csDP5CNp1MMD0BnEzrOW2O8mtaB1Z6DmeQii4J2VcZl3wuyGMkam6Z5CRKWqsuEXJ0G+GPD4dtVTkOQ5Zm+taQXAA26TO2VwEwP95l3b3L1NqSgnqScKPj1nFNuTPSxpQRe0IRolM/CbrTkXNNT20HHzMq24veW74qhXXPPSN/cRF8dj+Q01zYpUUrUUMD0ImU454IphC9uul1ycDkw6j+k2NlV8ymrgY1Dl2PIxLp1VfaIX1JwIobQlaHNRnGmePAzsw7jtqKddwpBVjrUg5GG32+OZX5n0EJbRTPn5rWTQpEQidmOlkDCImI/EXEAo3bU5BUpw1ahByCQRyIOCPdNr4NujVpOKh1FWABIBOCoOM9d8/OYSlqrOyrPNWpRVpzS1vFlYVG2plQxGk0lxgEj3/zl4OD0L6382lTFKruPZAA1jmrAbEHbfnuPdE517FVnn7Uu8QJC7hcZBGCNj6Ec4OFmlkl7ep/w+2/tKv4mU1K3XWusErqGoL94rncL64lu/EKTW9OiVqfZszagae5bOdunPvEteIU6RQ00YkVFdi5XcLnCqANtznPcCZq0iiVOFq4ug9KmgSm9SkoRBWp6WGnWV35EZDEmMp8JGmnUoUqVekqL51PQhrq+n22Ofa57jBxtyxzlpcXoI9YrSqaayOrZqLqBc5wu2AM53OTy+I1LidKnWWtSSorKB7AZdDEJg5bmFJ3Iwc+kXIcGYWxBOYBxa2A3EvKj7k98n5mD/pB6R102CsOR0oxHXbUDjl0mybM2uChr8KrJTWo9F1pscK7KVDHGcDPPYH5QKesfStW12Fqx5tUVj7zQYzyspKxy2VmE46ukRxI8pExNCBI3EkCRMCAEemcBHmJARV8YqbKvxPw5SrhvFj9p7gIFPOyu5s7saqKH59nHrmcGjdMVJmWH2SZPxmps6elQJnuFncGaOhUnPlfR1ePHsntqfmPg7YO81FK9SjTySFVRKbhlNdWe8vqdhSf76Z+JnO2daRTXHi24fPkU/ZClsscZC77evYdZa+HOLm5Q+aPaB3GPltLKlZKPuNp+EkocPCMX5nG5wBn+sbaYKLXsNtbtcaBtjpKjj3DTcaQWwq/jBqrlWyNu+Y+tXerTIRgr9MjIzJTdjcFRQ8a8HhKZqUnJ07sp7dSPdMzol+L24t7kJXYvTc6QxUhSCOYHTtKOoNzjufxnq+JNtOLPK8qEU00R6YuI6LO44hk6LOgBvWmy8A/9XV/jX/LMUzTZ/R8fs6v8a/5Zy5PtOuPsxV4PtH/AIm/zGbzwVRNK0Z6nsqzNU32wgUDV/hJ92Jl6vHtNRiba3Yhm3NHfZjucHBPwg3F/E9euNLsAn7CDSp9/U/OEk5KgXBccG4PRvKtRmrHJY1DTVCpAdifvMOmcHA+MdZeHLcVmW4q6CWbyqesBtAYhWZj1ONh15wb6OHzc1P7L/UWZ3xBdE3VfJyfNcb9g5AHyAHwhTcmrDqzZ2Xhe3q1KqJVqfZMASDTKnUMjB09CCPhMpkBvayRnfBAOPQkH8Jo/ovqZ+sf+V/qTIvX3PvP4xx9tA/RqLrw/S+pG5pvU5AhW0Yz5gQg4HvlNwzhnna2ZtFKmM1KhGcdgo6se00xb/gmfT/5UhopTp8HVqlM1Fd9TqtQoSTVKqSwB5aVkqTr+g0U9iLGpUFNlroGOlahqJzOw1KBhR85TeNvDdSzfGddNwSjYxy5qw6EZHvz8jTxO0H/AHJ//Vv/APSS+LfGYvKIp+RoKtqDeZq/VYEY0jv/AClq1Il00XvjTg7XNjZqGWmilHqVHOEpoLcgsx95AA6kiV/CfBnC7hTToXbvVA5hwGPchGUAr7vnCPpIQtw21A/ap5HfFucTzOhcvbutRDh0IZT6jf8A5fGGOLlHhkTaUuUGeJfDVWzufJb2tWDTZRtUVjgEDoc7Y7/OXXF/DNtw9KX13za1eqC3l0nWnTRRgHLkEscnG3Y8uuj+lh80LOuuzh8qeo1UxUHyKLMxxCjd8SC3N21KhRRdAq1AadM5OToXdqjEjpttNIyckm/6Zyik2kFV/BlvcWDXlg9VTTDF6VUq2NAy6hgOencc87cpnvDHh7609Qu5p0aFM1azhdRCgE4UdWODj3H3T0bwfQorwu8W3qvVUedqd6Ypgt9WGdC5JC4xz35zJ/Rjx+jQqVqN1gU7hVXU33ARqGl+ysHO/Lb1iUpVKugcVcbALZuGVHCGndUVJwKxrUnxk7NUTTgDviBeLeEJa3lSjTJKp5eCxBJ1UUYnbuWJmx4/9ER3qWFQOp3FJ2GcHloqcmH8WPeZg+KmqarfWARUUIjBhhh5dNaagjvpVd+vOXCSk7TJkmlTRlOJtmq3wH8oKJPe0yHOepz84X4etRUrqD2JHvAyJwZHTbZ2Y43SQFVosBkqQIxT/WXnEuGtguCT3zyxKU099pnGeys1nj1D+FVfaPuEuRc4mesGxUlwUmeRcmuF8UX9hezSWN5mYWyffE13Cxjec8juxs1FsoOMw8UJV2FSHm47mRxRcrKnjDLr8teeMse0pLbxBbJW0CsGbOPTPbPKX9xw2nUdmIOWGlhnYjGPhB08E2yoAlPBzq1H2jn3mNV2S3VBPELWncAADcYPxByJ51fW5SoysMEE7fGej8L4T5dRyzltWMZ6eg9JS+NeE5UVAN12P8JnX4mXWdPs5PLw7x2XRip2YpScKc9g8QTM6P0TgsQ6Ni7zb/Ryc0qx/fUf4B/WYU1MEHAOOhGR8R1h9t4vuKS6aRpovZaNMDPflznPNOSpHWuAK+f7SoOzuPk5g5aSX/FmrEmotPUTkstJFYn1IG8CerKRJsfo2H/San9l/qLMr4h2u7jP/jVP/cMn4d4rrW4xR8tM4yRRplmxy1MRkwTivHKlwdVUIW2yy0kVzgYwWUZPx7SUntY+jY/RTXGq4XqRTYe4Fwf8w+cx91aVRXal5bGoGK6QpLE56DqINw7i9S3qCpRbSw+IIPMEdRLjin0jXVZCmUpgjDGmpViOo1Ekge7EKalaC1RsK1oycEKHBZVOrSQwBFzqYZG2RuDjsYvg+ol1YPa1DhlyCP1grNrRx7if5TDWvjW5p26UKTimiZGpV+0Opi27HOOfTEEtOMVUq+alVhU/b1Esf4s/eHoZOjpjsuOI+Drqm5XyWqDOzU1LKR323HuMH4twf6vRVawAr1Dq05BNOkAQNWNssx5dAnrLgfSNdFMYpA/teWc+/GrGfhM3cV2qOXqMWZjksTkmXHbsl10bnxzTJsLY4JANPJxsM0CBntvPPf0I1xVSnTGWc6R6Z5sfQDJ+EvuHeLa9FNAcPTxjRVXWuOw649M4kF/4oqaWFFKVvrGGNCmEcjtrySB7sQhtHgUqZceJ7+jc8Ss7MENRouFqb+yzkAeX64ChT/GR0gH0s0Kv1qlkHyRSApAA6A2TrA6avu/DEwqOVbIJBBBBBwQQcgg9DmbAfSle+XoJp55eZ5f2nv56c+uJeji010ZbKV2abwPwqpS4VdLUQq1QVWVSPawbcKCV5jJHIzA8O8K1KtnWrKjaqflOowfbot5q1Co64Kg5/daWXAfGlxb+ZoYOap1MagZzrxjVnIOcY59hG2/jK6pPUdKoL1SpdmRW2QMFUA7KvtcgOgiSkm6Kai0gPwr4quLSoopMWplgGok5RgTg6B+q3YjrzzL36YFT63S041+V7eMctZ0Z9fvfDEq28dOG1ra2i1efmrbDzAf2hk4z64mevLxqrtUquXdjlmY5JMtRbltRDaUdTN8bT2we4/ODcOvDSqq4/VOcdx1Et+MW+VyOn4HnKCcuaP1M3xS4VG8emKlq4TcE6ge6n8xymep8FqAZKZU/rDG0F4Vxx6BwN16qeU2XDeOUqihVChSDqBOGUnt6ThacD0VKM+TE06OKnzl1SORKziTqtdghyAeY5Z6wq2r7SpcqzNUnwF0NnE2vByCsxtI5M0/A6+BiYSOnGzY06AVCR0EruJX4QZZgB6nENsr3bB5cj8YDd8Oo1W9tAxGwJ3HOZdmwBQ8TKfue169JYDjTAZOMSAcFUbKuB6bSU25042I7ESkzZaBNvxTWcHYnlg5jfEdQG3bPUfnKk2TLWplBgF11YPsjufTtDfFp00VH7RHyG8rCryJGXkOMYuvwY3ROKR4nEz3j54hKTvLkpiRiouKjyJ3nO0jzMzYazyMtFeR4gI5VJIA5naSX1k1JtLjBxmFcKpYJqEbJv8Zb+JF+sWyXAHtL7LbSW+QoztnZmqcL0GT6CGp4aL0nqJUBCcx1h/g5001sjcIY3gFQGlc6c40mJtgUo4f9j5msc8aesGR5arwVWtBUViWLacdI9eGUkqLSqnBI3PQSrJAadWGWtLWwXOM9TJRwlUVqjNlAcLjrDqPDqTGlpfZzgjqIWVRXXltocrnOOoiX/DyiKSR7XTrLirwMCpU39mnuTIhYLcIzITqQcj2hYUY2qu8gJmxv+BUKdOm7scPzEpfEvCFoOug5VxqE2jJM55RoBtaknqITAaRwYetSNoceUAVKZ6yOH1zmBMsaZElRHVXIIHUYmauKBU7iakJBuI22qmfQZEyyw2ReOWrMzOBisuIk4TrFELt6+IIseNpLRcWXVvdct5peC3Q2mGp1JacP4gVMwnE6scj01LnSM9JHYXILHc7mZdePgpgmMs+NAMMmY6m+/J6HSr4wCfjLJqaldwJhqHHhtvLqy44pG5Hzioq7LMUgCO2ZnfGd3qdF7An8h+cta9+MZ5ADMxnELs1KhY+4e6dXiY257fg5PKmlGiHMQmNLRpM9ajzB+qJqjMxYCLE1I3VITUiCpMjYeWnDcyJnkZrQEX97VNCioUj2t26wzwxxHzkq0arAKynGdt5lEJdgurntuYbd8AqUSA7hSRnn0k0Flz4ctfLNcMy/dIG/OR+HU00rgMQCQcb85R3dk9MAl8huoMD8w9z85Wtk2a2yqBLFckZWoGxnfGZNxzhCXBFelVUAgagTuMTGqx7n5yZM42Jx7zDXsLNhwxKde2a31gMpypPIwaz4eKNemC4J1b4OwEzlLI5bQu3sqtTJQE49d4ajs2tS+TzK1MsPbHsnO2cSk4XV+r+aXI3BUDPOZ+oHU+3kH1zmRmoTzJPxjUAcjTeIPat6GCCRz35ZMr/GYBWjgg4QA4PKU1Sse5+cGdyeZz8ZcY0ZTZCBCUO0jCxwEtkLg5zGYjyJ2IDI8RdMfidmAUZ3j1sQwboRj3YlVNTxemDSbJxjce+ZacWWNSOiDtDk5iW9Hh2oSppcxNfwO31ATlyOkdWJWUlThLDlIxRI6T0FeFAjlK664LvymPyM6FCvRk1z2j8GaNeE+kKTgQI5SXI0SMoue5htlWYEbk/OW9fgwQZMiWkFG06MOL5eejDNl+PjsJe+ZlwTBWMXM4ielCCgqR5s5uTtjQZxigTmM0IGkztcQmNgKyctGGpGExhaYG49nkbPGlo0mMlsntD9on8Q/Ga3xnYF6tPDAewvMzI2CE1Vx+0Pxmq8aW7PVQoQQEA2PWS/aBege04OGqrRd9j1EIp+GqJqvS8w6xnHbaN4DZstWm1RhnPfkPWGWI/4i5yMb7525QbHSKdeChKbVKnINpGIZW4CgWkyvtU79JZ0rFqlGqpwQXJAz6wc8PqF6SVQFpLsMH8Y9gI7bgSOXVCcoM56GTW1kKVuKoqlfawQJZ8LtylaopZQpUhd+cC4jQxY6cjOsnGfWKx0C8Z4S1ZqTo2oVP5QK24VSeoaIYhxsD0JHSaKzu1pUbcsRjcHflmUC23l3vmZGgMW1Z6Sk36JfBRX1uabsrc1OILDuN3wq13ccidoDpm69GDYuYuY2LABczsxIsAOnToogMreNW5ankE+zvzmcRCTgTaugIOeREzZtxrYjlnacuaPNmsJUqAFXDYIxNp4aOwmfqW4cb8xyM0nAqGAJw5uEd3ju2bW1pZEWvY55iScPGwlmE2nHZ2+jOCy3hlK025QipSAaEKBiDGZTxEcFV+MpJbeIWzWPoBKwie14yrGjyPId5GR4iGOJnEzpMBmImI8GcWgIjxFxOJnZgIjJkZMc0jMwNmcTJLa1aocIMmQmS0LpkzpOM7QIC14LWxqC7DqDGXFOqgBcnB5HM0fDKp/RdY5OdXeUVtQqVaftsdCnnzgmOgMXLZ+8fmZKty3PUc++Ww8JPmnhhpqcjJ08InW1PzRrHId5WyCmSWfE6L0QlRmRh+sCd4JecRAUrTdmB6kmG2nAKYtajs3tqdPuglLw/8Ac1OAX+7FwPkFo3LZ+8fnJ3qscDUd/WP/AEE61GU7BOZ6YhD8IPlq6OCCceoMdoYDxS2qU8K5PLI3gb0Knl6jnRyznaXHEuE1fOVGbUSuc9hFaxatTNOnUBNPcr3lJmclZm8R0u08MN5Iqs4C5wfSQcX4GaAVgwZX5ES9kyKaKrMTMdokF1dLTXLH3DqY20hUyZRF0zP1eMOTsdI9P6xn11zzc/MzL5V0XozRR6tKGnxBx+sZOl8x/WMPlQak3EL4k6F/vH8oMEiVKGptWcMeo6/CKjdDz/H1EwlK2WkJiWfB+JeWwDfdPP09RAIkzklJUzSMnF2j1bh1QFQQcg7gjkZaI0848MeI/JOiofsydj+wf6T0C2rAgEHIPIg7ETzckHBnqQyLIrRK9MGQVkwNjJw0iuDtILMZxofafD8zK4wzjVwPP09Qo/OBz3MH+aPIzfexhirFJiAzcwGssaRHkxMxgN0xRHARCsABmkZj2jDMDRiExDFiGBJseF0z+iq2360dwa3atYFaJHmI2SvUiZanxWoE0Bzp7dIlnfvTbNNyp9IqY7NPw0XArUlrHADbLDLekf0ofj+EzC8SqF9Zclu8Kp39TVr1nV36x0M0zWpa3uVA38zl8ZGOFtSahtqzg6jyHpKRL6puQ59rn6xXvquAPMOBDVlGyu7TzDXpjAdgCvrtMh+i6tPAqZUahtnnvITf1dQbWcjrmLVvqjsCzkkcswSaBuzYHAugG21UsA+uJQ8DtGpXbM2wGrPaBPXdiCzEkcjHvdORu0aQix4qNVixA2NQn4ZkHF7cmwobcoE92+nTq9nt0jKl05XSWJUdI0TRS3lUU0LN0/megmNuLouxZjz/AJDsJdeLbr21pjoNR955fy/GZ+Y5Z26LhGuSVGkoMGBkgMzTKaCFMnQQLzMSWld95SZm4sNp18c5O66htzHI9j/QwYEMNuc5HI98AJ6VTUPUbEdjFg9Spg6x/eHcd/fCVORkdYhnAzYeCeN4PkOdjvTz36r+cxxEko1irKynBUgj3g7SJw2jRpjm4Ss9jg10+xgnB+O07hAVOGA9pDzB9O49YVcJkH3TzGmnR60aatHl3H7rN0/pgf4RJ7W51j1H+8yu8WUyl42P1grfyx+UhtqzKQZ6uCdJHk519TL+cYlGuGXI/wDwxxadxzDcThFBnERgdmdmMMXMAsHMYZIYwiYGjG5jTHYl1Rx+jK2y5FzQGQq6sGjWOC3MjYbekLEUYEekvvDdQra3xDlCKdAhlJyp+tIMjG+ZZ2/FFqpxKqrNRVhbEFANYPnBS2kMoDNgk4P6x5xWFGXpNCqMtLa7ZbG5YVG1fWqPt6mVjlKxJODkZwCZccOrB6vDKj486pUIqHABqU1rBaTvjmSNYz10w2KSKiiBiMqCaSyQVHsxVYVaZqVR5pJwWJylu+oZGCqnB5ipttBuDXLvcNTuSTTK1POV+SBKbEsAfuFSBjGO3WGw6M485YVwy1FRjqKgKNRDVEpluyqWIGSevQZPYGz8RWgFZjp/7GiyikUZFPlUgdeM6U3Pvyvfer5oKKqm0mAzLW+dtVv5Xss9rS+5pTmWZuWNPLJPvz1j+JVKb1Mlm2SmupUBFVlXS9TJI2LA775xCwopKlKDss0tYn6rQKgBhVrYIUA+ytIgnHM895Dxf2ra3bUWH2qkuPtNQZSRnJygyMdsmCkFHkHG6uq4qH94j4Db8oFC+Lri4qj99vxgk5Zey0cDJVq9xIooMSAKBBnNaA8jIkYSZGHeX7I9EPtIYZRuQ/vj1357iDV7PHtJ8u0PQXY/zNLEfGTUqoQ/unl+6e3ugmrWP3h/OSWtUHZhn0MQUGveIObCKlTO4iIq9APlHGMRPa3TIwZGIYbgiej+HPEa3CYbC1AN16H95Z5hmTW1yyMGQ4YbgiZZMamv2bYczxv9Gg+kPgrezWQZ0Ahsfsk5B+EyNvVyJ6hwbjaXdIo4GsDDL3HLI9J5pdWDUaroylcMcZGMrk4PymWBtfSzfyYxa3iF2VfScdD/ALzLKUqywtrwYw3zno459M85oMUR5MRWzyigTYQ3E7EeEjtMLCgPTE0RZ0xNRDTjxduKZph2CE5KZOkkciR39Z06AhKN06Kyq7KrgBwCQGAOQGHXeTWfEKlMMKdRkDY1BWIDY5ah1nToCRNR4nWAYLWcB21MNRwzftMOp9Y+jcVPMFQVG8wbh9TawQMDDc4s6FFB9pWfSw1thyCwycMRyJHUye6vKjjDVHYbbF2Occs9506MAPysSWrdOxJZ2JICkljkqMYB7gYG3oJ06AE1LjFZWBWs4IXQCHIIX9kHoPSS1L53bVUdnbGMsxJwOQyYk6FDCad++FAdgFOVAY+ye47GRXFVn3Zi3QZJOB2HYTp0QHmPiOnpuqo/ez8wDK2dOnNL2y0dOnTogJEkgWLOlIlkiqehkqXJHMTp0ZIy4o/rp8RIn6OP739Z06JjRM7nAZeY5+ohFvcBxtz6idOgHRLEBnToyQmxvno1FqUmKspyCP8Ae4hnivj31ystUppby1V8HYspO47AjG0WdAd9FRTjiZ06UiWPp3BXkYVR4mR94ZHpsf8AnFnStmhFpQqBhlTkSTTOnTZPgZ//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10" name="AutoShape 14" descr="data:image/jpeg;base64,/9j/4AAQSkZJRgABAQAAAQABAAD/2wCEAAkGBhQSEBQUEBAVFBQUFRUUFRUUEBAUEhQUFBAVFBQUFBUXHCYeFxkjGRQUHy8gIycpLCwtFR4xNTAqNScrLCkBCQoKDgwOGg8PGikkHyQsKSwpKSkpKSkpLCwpKSwsKSkpLCksLCkpKSksLCwsKSwtKSwpKSwpKSksKSksLCwpLP/AABEIAKgBLQMBIgACEQEDEQH/xAAbAAABBQEBAAAAAAAAAAAAAAAEAQIDBQYAB//EAEYQAAIBAwIEAwQGBwYCCwAAAAECAAMEERIhBTFBUQYTYSJxgZEHFCMyscEVQlJicqHRc4KissPwJeEkM0NEU4OUs8TS8f/EABoBAAMBAQEBAAAAAAAAAAAAAAABAgMEBQb/xAAkEQACAgICAgEFAQAAAAAAAAAAAQIRAxIhQQQxEyIyUWGBM//aAAwDAQACEQMRAD8AkaJiPKRhE9AxIK9LMEdsQ9oPVoZjQmVVYgyDTLGvwwiSU7P0l2ZuLZV6Yumau88NU1tadcVXPmMyhPKUYK5zltfLbp3lGbY8iIlJMWlAE7ENS0GYle17R2GoAYhjnTB5SNpRmxC0bmKTEzGI7VE1RDOgI6LmNzGloCseTGFo3M6Amx2qDXd5p5c/wklasFUk9JRVq5ZiT1mGbJqqXs1xQ25ZKtUsSWO2M79cch7syFiWOTzJxJK7b7csDP5CNp1MMD0BnEzrOW2O8mtaB1Z6DmeQii4J2VcZl3wuyGMkam6Z5CRKWqsuEXJ0G+GPD4dtVTkOQ5Zm+taQXAA26TO2VwEwP95l3b3L1NqSgnqScKPj1nFNuTPSxpQRe0IRolM/CbrTkXNNT20HHzMq24veW74qhXXPPSN/cRF8dj+Q01zYpUUrUUMD0ImU454IphC9uul1ycDkw6j+k2NlV8ymrgY1Dl2PIxLp1VfaIX1JwIobQlaHNRnGmePAzsw7jtqKddwpBVjrUg5GG32+OZX5n0EJbRTPn5rWTQpEQidmOlkDCImI/EXEAo3bU5BUpw1ahByCQRyIOCPdNr4NujVpOKh1FWABIBOCoOM9d8/OYSlqrOyrPNWpRVpzS1vFlYVG2plQxGk0lxgEj3/zl4OD0L6382lTFKruPZAA1jmrAbEHbfnuPdE517FVnn7Uu8QJC7hcZBGCNj6Ec4OFmlkl7ep/w+2/tKv4mU1K3XWusErqGoL94rncL64lu/EKTW9OiVqfZszagae5bOdunPvEteIU6RQ00YkVFdi5XcLnCqANtznPcCZq0iiVOFq4ug9KmgSm9SkoRBWp6WGnWV35EZDEmMp8JGmnUoUqVekqL51PQhrq+n22Ofa57jBxtyxzlpcXoI9YrSqaayOrZqLqBc5wu2AM53OTy+I1LidKnWWtSSorKB7AZdDEJg5bmFJ3Iwc+kXIcGYWxBOYBxa2A3EvKj7k98n5mD/pB6R102CsOR0oxHXbUDjl0mybM2uChr8KrJTWo9F1pscK7KVDHGcDPPYH5QKesfStW12Fqx5tUVj7zQYzyspKxy2VmE46ukRxI8pExNCBI3EkCRMCAEemcBHmJARV8YqbKvxPw5SrhvFj9p7gIFPOyu5s7saqKH59nHrmcGjdMVJmWH2SZPxmps6elQJnuFncGaOhUnPlfR1ePHsntqfmPg7YO81FK9SjTySFVRKbhlNdWe8vqdhSf76Z+JnO2daRTXHi24fPkU/ZClsscZC77evYdZa+HOLm5Q+aPaB3GPltLKlZKPuNp+EkocPCMX5nG5wBn+sbaYKLXsNtbtcaBtjpKjj3DTcaQWwq/jBqrlWyNu+Y+tXerTIRgr9MjIzJTdjcFRQ8a8HhKZqUnJ07sp7dSPdMzol+L24t7kJXYvTc6QxUhSCOYHTtKOoNzjufxnq+JNtOLPK8qEU00R6YuI6LO44hk6LOgBvWmy8A/9XV/jX/LMUzTZ/R8fs6v8a/5Zy5PtOuPsxV4PtH/AIm/zGbzwVRNK0Z6nsqzNU32wgUDV/hJ92Jl6vHtNRiba3Yhm3NHfZjucHBPwg3F/E9euNLsAn7CDSp9/U/OEk5KgXBccG4PRvKtRmrHJY1DTVCpAdifvMOmcHA+MdZeHLcVmW4q6CWbyqesBtAYhWZj1ONh15wb6OHzc1P7L/UWZ3xBdE3VfJyfNcb9g5AHyAHwhTcmrDqzZ2Xhe3q1KqJVqfZMASDTKnUMjB09CCPhMpkBvayRnfBAOPQkH8Jo/ovqZ+sf+V/qTIvX3PvP4xx9tA/RqLrw/S+pG5pvU5AhW0Yz5gQg4HvlNwzhnna2ZtFKmM1KhGcdgo6se00xb/gmfT/5UhopTp8HVqlM1Fd9TqtQoSTVKqSwB5aVkqTr+g0U9iLGpUFNlroGOlahqJzOw1KBhR85TeNvDdSzfGddNwSjYxy5qw6EZHvz8jTxO0H/AHJ//Vv/APSS+LfGYvKIp+RoKtqDeZq/VYEY0jv/AClq1Il00XvjTg7XNjZqGWmilHqVHOEpoLcgsx95AA6kiV/CfBnC7hTToXbvVA5hwGPchGUAr7vnCPpIQtw21A/ap5HfFucTzOhcvbutRDh0IZT6jf8A5fGGOLlHhkTaUuUGeJfDVWzufJb2tWDTZRtUVjgEDoc7Y7/OXXF/DNtw9KX13za1eqC3l0nWnTRRgHLkEscnG3Y8uuj+lh80LOuuzh8qeo1UxUHyKLMxxCjd8SC3N21KhRRdAq1AadM5OToXdqjEjpttNIyckm/6Zyik2kFV/BlvcWDXlg9VTTDF6VUq2NAy6hgOencc87cpnvDHh7609Qu5p0aFM1azhdRCgE4UdWODj3H3T0bwfQorwu8W3qvVUedqd6Ypgt9WGdC5JC4xz35zJ/Rjx+jQqVqN1gU7hVXU33ARqGl+ysHO/Lb1iUpVKugcVcbALZuGVHCGndUVJwKxrUnxk7NUTTgDviBeLeEJa3lSjTJKp5eCxBJ1UUYnbuWJmx4/9ER3qWFQOp3FJ2GcHloqcmH8WPeZg+KmqarfWARUUIjBhhh5dNaagjvpVd+vOXCSk7TJkmlTRlOJtmq3wH8oKJPe0yHOepz84X4etRUrqD2JHvAyJwZHTbZ2Y43SQFVosBkqQIxT/WXnEuGtguCT3zyxKU099pnGeys1nj1D+FVfaPuEuRc4mesGxUlwUmeRcmuF8UX9hezSWN5mYWyffE13Cxjec8juxs1FsoOMw8UJV2FSHm47mRxRcrKnjDLr8teeMse0pLbxBbJW0CsGbOPTPbPKX9xw2nUdmIOWGlhnYjGPhB08E2yoAlPBzq1H2jn3mNV2S3VBPELWncAADcYPxByJ51fW5SoysMEE7fGej8L4T5dRyzltWMZ6eg9JS+NeE5UVAN12P8JnX4mXWdPs5PLw7x2XRip2YpScKc9g8QTM6P0TgsQ6Ni7zb/Ryc0qx/fUf4B/WYU1MEHAOOhGR8R1h9t4vuKS6aRpovZaNMDPflznPNOSpHWuAK+f7SoOzuPk5g5aSX/FmrEmotPUTkstJFYn1IG8CerKRJsfo2H/San9l/qLMr4h2u7jP/jVP/cMn4d4rrW4xR8tM4yRRplmxy1MRkwTivHKlwdVUIW2yy0kVzgYwWUZPx7SUntY+jY/RTXGq4XqRTYe4Fwf8w+cx91aVRXal5bGoGK6QpLE56DqINw7i9S3qCpRbSw+IIPMEdRLjin0jXVZCmUpgjDGmpViOo1Ekge7EKalaC1RsK1oycEKHBZVOrSQwBFzqYZG2RuDjsYvg+ol1YPa1DhlyCP1grNrRx7if5TDWvjW5p26UKTimiZGpV+0Opi27HOOfTEEtOMVUq+alVhU/b1Esf4s/eHoZOjpjsuOI+Drqm5XyWqDOzU1LKR323HuMH4twf6vRVawAr1Dq05BNOkAQNWNssx5dAnrLgfSNdFMYpA/teWc+/GrGfhM3cV2qOXqMWZjksTkmXHbsl10bnxzTJsLY4JANPJxsM0CBntvPPf0I1xVSnTGWc6R6Z5sfQDJ+EvuHeLa9FNAcPTxjRVXWuOw649M4kF/4oqaWFFKVvrGGNCmEcjtrySB7sQhtHgUqZceJ7+jc8Ss7MENRouFqb+yzkAeX64ChT/GR0gH0s0Kv1qlkHyRSApAA6A2TrA6avu/DEwqOVbIJBBBBBwQQcgg9DmbAfSle+XoJp55eZ5f2nv56c+uJeji010ZbKV2abwPwqpS4VdLUQq1QVWVSPawbcKCV5jJHIzA8O8K1KtnWrKjaqflOowfbot5q1Co64Kg5/daWXAfGlxb+ZoYOap1MagZzrxjVnIOcY59hG2/jK6pPUdKoL1SpdmRW2QMFUA7KvtcgOgiSkm6Kai0gPwr4quLSoopMWplgGok5RgTg6B+q3YjrzzL36YFT63S041+V7eMctZ0Z9fvfDEq28dOG1ra2i1efmrbDzAf2hk4z64mevLxqrtUquXdjlmY5JMtRbltRDaUdTN8bT2we4/ODcOvDSqq4/VOcdx1Et+MW+VyOn4HnKCcuaP1M3xS4VG8emKlq4TcE6ge6n8xymep8FqAZKZU/rDG0F4Vxx6BwN16qeU2XDeOUqihVChSDqBOGUnt6ThacD0VKM+TE06OKnzl1SORKziTqtdghyAeY5Z6wq2r7SpcqzNUnwF0NnE2vByCsxtI5M0/A6+BiYSOnGzY06AVCR0EruJX4QZZgB6nENsr3bB5cj8YDd8Oo1W9tAxGwJ3HOZdmwBQ8TKfue169JYDjTAZOMSAcFUbKuB6bSU25042I7ESkzZaBNvxTWcHYnlg5jfEdQG3bPUfnKk2TLWplBgF11YPsjufTtDfFp00VH7RHyG8rCryJGXkOMYuvwY3ROKR4nEz3j54hKTvLkpiRiouKjyJ3nO0jzMzYazyMtFeR4gI5VJIA5naSX1k1JtLjBxmFcKpYJqEbJv8Zb+JF+sWyXAHtL7LbSW+QoztnZmqcL0GT6CGp4aL0nqJUBCcx1h/g5001sjcIY3gFQGlc6c40mJtgUo4f9j5msc8aesGR5arwVWtBUViWLacdI9eGUkqLSqnBI3PQSrJAadWGWtLWwXOM9TJRwlUVqjNlAcLjrDqPDqTGlpfZzgjqIWVRXXltocrnOOoiX/DyiKSR7XTrLirwMCpU39mnuTIhYLcIzITqQcj2hYUY2qu8gJmxv+BUKdOm7scPzEpfEvCFoOug5VxqE2jJM55RoBtaknqITAaRwYetSNoceUAVKZ6yOH1zmBMsaZElRHVXIIHUYmauKBU7iakJBuI22qmfQZEyyw2ReOWrMzOBisuIk4TrFELt6+IIseNpLRcWXVvdct5peC3Q2mGp1JacP4gVMwnE6scj01LnSM9JHYXILHc7mZdePgpgmMs+NAMMmY6m+/J6HSr4wCfjLJqaldwJhqHHhtvLqy44pG5Hzioq7LMUgCO2ZnfGd3qdF7An8h+cta9+MZ5ADMxnELs1KhY+4e6dXiY257fg5PKmlGiHMQmNLRpM9ajzB+qJqjMxYCLE1I3VITUiCpMjYeWnDcyJnkZrQEX97VNCioUj2t26wzwxxHzkq0arAKynGdt5lEJdgurntuYbd8AqUSA7hSRnn0k0Flz4ctfLNcMy/dIG/OR+HU00rgMQCQcb85R3dk9MAl8huoMD8w9z85Wtk2a2yqBLFckZWoGxnfGZNxzhCXBFelVUAgagTuMTGqx7n5yZM42Jx7zDXsLNhwxKde2a31gMpypPIwaz4eKNemC4J1b4OwEzlLI5bQu3sqtTJQE49d4ajs2tS+TzK1MsPbHsnO2cSk4XV+r+aXI3BUDPOZ+oHU+3kH1zmRmoTzJPxjUAcjTeIPat6GCCRz35ZMr/GYBWjgg4QA4PKU1Sse5+cGdyeZz8ZcY0ZTZCBCUO0jCxwEtkLg5zGYjyJ2IDI8RdMfidmAUZ3j1sQwboRj3YlVNTxemDSbJxjce+ZacWWNSOiDtDk5iW9Hh2oSppcxNfwO31ATlyOkdWJWUlThLDlIxRI6T0FeFAjlK664LvymPyM6FCvRk1z2j8GaNeE+kKTgQI5SXI0SMoue5htlWYEbk/OW9fgwQZMiWkFG06MOL5eejDNl+PjsJe+ZlwTBWMXM4ielCCgqR5s5uTtjQZxigTmM0IGkztcQmNgKyctGGpGExhaYG49nkbPGlo0mMlsntD9on8Q/Ga3xnYF6tPDAewvMzI2CE1Vx+0Pxmq8aW7PVQoQQEA2PWS/aBege04OGqrRd9j1EIp+GqJqvS8w6xnHbaN4DZstWm1RhnPfkPWGWI/4i5yMb7525QbHSKdeChKbVKnINpGIZW4CgWkyvtU79JZ0rFqlGqpwQXJAz6wc8PqF6SVQFpLsMH8Y9gI7bgSOXVCcoM56GTW1kKVuKoqlfawQJZ8LtylaopZQpUhd+cC4jQxY6cjOsnGfWKx0C8Z4S1ZqTo2oVP5QK24VSeoaIYhxsD0JHSaKzu1pUbcsRjcHflmUC23l3vmZGgMW1Z6Sk36JfBRX1uabsrc1OILDuN3wq13ccidoDpm69GDYuYuY2LABczsxIsAOnToogMreNW5ankE+zvzmcRCTgTaugIOeREzZtxrYjlnacuaPNmsJUqAFXDYIxNp4aOwmfqW4cb8xyM0nAqGAJw5uEd3ju2bW1pZEWvY55iScPGwlmE2nHZ2+jOCy3hlK025QipSAaEKBiDGZTxEcFV+MpJbeIWzWPoBKwie14yrGjyPId5GR4iGOJnEzpMBmImI8GcWgIjxFxOJnZgIjJkZMc0jMwNmcTJLa1aocIMmQmS0LpkzpOM7QIC14LWxqC7DqDGXFOqgBcnB5HM0fDKp/RdY5OdXeUVtQqVaftsdCnnzgmOgMXLZ+8fmZKty3PUc++Ww8JPmnhhpqcjJ08InW1PzRrHId5WyCmSWfE6L0QlRmRh+sCd4JecRAUrTdmB6kmG2nAKYtajs3tqdPuglLw/8Ac1OAX+7FwPkFo3LZ+8fnJ3qscDUd/WP/AEE61GU7BOZ6YhD8IPlq6OCCceoMdoYDxS2qU8K5PLI3gb0Knl6jnRyznaXHEuE1fOVGbUSuc9hFaxatTNOnUBNPcr3lJmclZm8R0u08MN5Iqs4C5wfSQcX4GaAVgwZX5ES9kyKaKrMTMdokF1dLTXLH3DqY20hUyZRF0zP1eMOTsdI9P6xn11zzc/MzL5V0XozRR6tKGnxBx+sZOl8x/WMPlQak3EL4k6F/vH8oMEiVKGptWcMeo6/CKjdDz/H1EwlK2WkJiWfB+JeWwDfdPP09RAIkzklJUzSMnF2j1bh1QFQQcg7gjkZaI0848MeI/JOiofsydj+wf6T0C2rAgEHIPIg7ETzckHBnqQyLIrRK9MGQVkwNjJw0iuDtILMZxofafD8zK4wzjVwPP09Qo/OBz3MH+aPIzfexhirFJiAzcwGssaRHkxMxgN0xRHARCsABmkZj2jDMDRiExDFiGBJseF0z+iq2360dwa3atYFaJHmI2SvUiZanxWoE0Bzp7dIlnfvTbNNyp9IqY7NPw0XArUlrHADbLDLekf0ofj+EzC8SqF9Zclu8Kp39TVr1nV36x0M0zWpa3uVA38zl8ZGOFtSahtqzg6jyHpKRL6puQ59rn6xXvquAPMOBDVlGyu7TzDXpjAdgCvrtMh+i6tPAqZUahtnnvITf1dQbWcjrmLVvqjsCzkkcswSaBuzYHAugG21UsA+uJQ8DtGpXbM2wGrPaBPXdiCzEkcjHvdORu0aQix4qNVixA2NQn4ZkHF7cmwobcoE92+nTq9nt0jKl05XSWJUdI0TRS3lUU0LN0/megmNuLouxZjz/AJDsJdeLbr21pjoNR955fy/GZ+Y5Z26LhGuSVGkoMGBkgMzTKaCFMnQQLzMSWld95SZm4sNp18c5O66htzHI9j/QwYEMNuc5HI98AJ6VTUPUbEdjFg9Spg6x/eHcd/fCVORkdYhnAzYeCeN4PkOdjvTz36r+cxxEko1irKynBUgj3g7SJw2jRpjm4Ss9jg10+xgnB+O07hAVOGA9pDzB9O49YVcJkH3TzGmnR60aatHl3H7rN0/pgf4RJ7W51j1H+8yu8WUyl42P1grfyx+UhtqzKQZ6uCdJHk519TL+cYlGuGXI/wDwxxadxzDcThFBnERgdmdmMMXMAsHMYZIYwiYGjG5jTHYl1Rx+jK2y5FzQGQq6sGjWOC3MjYbekLEUYEekvvDdQra3xDlCKdAhlJyp+tIMjG+ZZ2/FFqpxKqrNRVhbEFANYPnBS2kMoDNgk4P6x5xWFGXpNCqMtLa7ZbG5YVG1fWqPt6mVjlKxJODkZwCZccOrB6vDKj486pUIqHABqU1rBaTvjmSNYz10w2KSKiiBiMqCaSyQVHsxVYVaZqVR5pJwWJylu+oZGCqnB5ipttBuDXLvcNTuSTTK1POV+SBKbEsAfuFSBjGO3WGw6M485YVwy1FRjqKgKNRDVEpluyqWIGSevQZPYGz8RWgFZjp/7GiyikUZFPlUgdeM6U3Pvyvfer5oKKqm0mAzLW+dtVv5Xss9rS+5pTmWZuWNPLJPvz1j+JVKb1Mlm2SmupUBFVlXS9TJI2LA775xCwopKlKDss0tYn6rQKgBhVrYIUA+ytIgnHM895Dxf2ra3bUWH2qkuPtNQZSRnJygyMdsmCkFHkHG6uq4qH94j4Db8oFC+Lri4qj99vxgk5Zey0cDJVq9xIooMSAKBBnNaA8jIkYSZGHeX7I9EPtIYZRuQ/vj1357iDV7PHtJ8u0PQXY/zNLEfGTUqoQ/unl+6e3ugmrWP3h/OSWtUHZhn0MQUGveIObCKlTO4iIq9APlHGMRPa3TIwZGIYbgiej+HPEa3CYbC1AN16H95Z5hmTW1yyMGQ4YbgiZZMamv2bYczxv9Gg+kPgrezWQZ0Ahsfsk5B+EyNvVyJ6hwbjaXdIo4GsDDL3HLI9J5pdWDUaroylcMcZGMrk4PymWBtfSzfyYxa3iF2VfScdD/ALzLKUqywtrwYw3zno459M85oMUR5MRWzyigTYQ3E7EeEjtMLCgPTE0RZ0xNRDTjxduKZph2CE5KZOkkciR39Z06AhKN06Kyq7KrgBwCQGAOQGHXeTWfEKlMMKdRkDY1BWIDY5ah1nToCRNR4nWAYLWcB21MNRwzftMOp9Y+jcVPMFQVG8wbh9TawQMDDc4s6FFB9pWfSw1thyCwycMRyJHUye6vKjjDVHYbbF2Occs9506MAPysSWrdOxJZ2JICkljkqMYB7gYG3oJ06AE1LjFZWBWs4IXQCHIIX9kHoPSS1L53bVUdnbGMsxJwOQyYk6FDCad++FAdgFOVAY+ye47GRXFVn3Zi3QZJOB2HYTp0QHmPiOnpuqo/ez8wDK2dOnNL2y0dOnTogJEkgWLOlIlkiqehkqXJHMTp0ZIy4o/rp8RIn6OP739Z06JjRM7nAZeY5+ohFvcBxtz6idOgHRLEBnToyQmxvno1FqUmKspyCP8Ae4hnivj31ystUppby1V8HYspO47AjG0WdAd9FRTjiZ06UiWPp3BXkYVR4mR94ZHpsf8AnFnStmhFpQqBhlTkSTTOnTZPgZ//2Q=="/>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40" name="Picture 16" descr="http://2.bp.blogspot.com/_UPNyP82z2K0/TGwYQoSRtMI/AAAAAAAAAw8/K2JcWF7t2-Y/s1600/LAS+PRUEBA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1700808"/>
            <a:ext cx="2808311" cy="2088232"/>
          </a:xfrm>
          <a:prstGeom prst="rect">
            <a:avLst/>
          </a:prstGeom>
          <a:noFill/>
          <a:extLst>
            <a:ext uri="{909E8E84-426E-40DD-AFC4-6F175D3DCCD1}">
              <a14:hiddenFill xmlns:a14="http://schemas.microsoft.com/office/drawing/2010/main">
                <a:solidFill>
                  <a:srgbClr val="FFFFFF"/>
                </a:solidFill>
              </a14:hiddenFill>
            </a:ext>
          </a:extLst>
        </p:spPr>
      </p:pic>
      <p:sp>
        <p:nvSpPr>
          <p:cNvPr id="11" name="AutoShape 18" descr="data:image/jpeg;base64,/9j/4AAQSkZJRgABAQAAAQABAAD/2wCEAAkGBhQRERQUExQWFRUWGRoZFRgXGB4cHBgbHBwYHBwaIBcXHCYeHBojHhsYIC8gJCcpLC0tFx8xNTAqNSYrLCkBCQoKDgwOGg8PGikkHBwsLCwsKSwpKSksLCwqLCkpLC0sLCkpKSkpLyksLCwsKSwpLCwpLCksKSksLCkpKSwpLP/AABEIAM8A8wMBIgACEQEDEQH/xAAcAAABBQEBAQAAAAAAAAAAAAAFAAEDBAYHAgj/xABREAACAQIDBAUGCAoHBwQDAAABAhEAAwQSIQUiMUEGE1FhcQcyQoGRoRQjUmKSscHRFSRDU3JzgqKy4TNjs8LS0/AWJTRUg5PxF0Sj4zXD4v/EABgBAQEBAQEAAAAAAAAAAAAAAAABAgME/8QAKREBAAIBAwIFBAMBAAAAAAAAAAERAiFB8BIxUWGRodETseHxAyLBUv/aAAwDAQACEQMRAD8A7jSpUqBUqVZ/pj0sXA2p0a6+lpO0/KPzR79BzoCe0tt2MOJvXUTsDHU+C8T6hWM2n5X7IJXDWnvHhmbcT3gsfCBWKuYQujX77Zr10tGY6zJGg7ojsHAcKmwOyXKiLQGnF9APAHWtUltPY25tPEMsXLVnNwCoGA48SwY++ruD6YXcE9y1tBw5ydZadF87Ug24CgZtJE98nhQm3gruUBr7DKN0W90Dvni2vbXvaGNwuJVPhuZb1qRCzDzGu6DumAY0jWg8P0px11OvF9cOjsert5EaF7ZYT6+fcIoHtjb2Mdwp2jcGXVSltbYJ4a9WRI7jI7qLW0+EtmYfErPVrETynwHKpm2LZI8wDwn76D30Z6fY7ITdw5xVtGym5ZAD8JnJ6WnYBW32H0qw+LkWn3wJa2wKuvija+sSKxOzjewn9CVdJJ6txHHjDDn40SuPb2hEZsPirW8raZ07wfTQ8COEdlQbulWV6KdMuuc4bEAJiVmI8y8BxdCefMrxHhw1VRSpUqVAqVKhfSDb6YS2GYM7uclq2glrjngoH1ngBQWNqbWtYa2bl5wi8JPM9gA1J7hWMx3lBv35XBWQF1+NvH6rY1Pv8Kzu3LWIxBuXsU2VkIVEGq2807i/KeOJGunZFe9nYC6LYWRaXnAlzP1VaQCxWNxN271j4m8LindYNlCmdcoBgCOwCeyitzH3mZFXaOJhiQxLjdECDugc59lF8Psi0g80E8y2p9/2V4xuyEdCAArciBGvq5VULDeUi9Yw93D3wXxaQlpxqLk6Bie0Ahp9LTgZqbZGzsXcVp2jdDLyjNw8W4Vj7+GvBwxBLJoCUkiOHAQY5VoNmbGIQM7OLh1kMQV9nvoo1Z6VY/DmLiW8WoPnW9xz6hoT3BaK7P8AKfg3bJdZsPc4Fby5YP6QlR6yKzuCF7DkFCt1QZyvunT5w+2hvSvanXz1uHJB4BoOXwuDX2UHXrV0MoZSGUiQQZBB4EEcRXuuReT/AKSXdnMmGxeZcPe3rDv6Gbv5IZ17CZ4Ex12sqVKlSoFSpUqBUqVVdqbTt4a09262VEEk/UAOZJ0A5zQVOknSK3gbDXrnLRVHF25KPv5AE1zPDYW9czbRx3nXI6m32D0QqnhpMdgljJNRY7adzHXVxt1QbFu4FS0dQo0MmOJ1Unt4cAKL/CmxdwX7ghV0sp2Dm3if9cBVQ2BwhG+4GdvYg5KOwD66ummpTWkKkRT1SuYZziEuA/Fi2ylcx1YspBy8DADCeOtWIFylSp6BVBicKHgglXXVXHFf5d1T0qgoYbZJvWrjIYxeGcXLZHAkaiPmuMykV0LYG2FxeHt3l0zDUfJYaMp8DWDuXzZu27o4H4u4O1WOh9TQal6L7dTD402sw6rEww7Eu8I8G4etakq6PSpUqypVzK30jTE4+9iiwNnCo9vDDtP5S6O9tFHdFHvKNt1rVgYe0Yv4k5F+ah0Zu7jHrJ5Vh7OxUt31s2zuKi5/nZSdT4mKsIM2ka4wu3fOOqr6NsHkB8rtPGrRp6atIVKnpVQqYVS2vibltVa0oY51VgQScrHLIgjgSCe6auirWlh5ry6BgQRIOhHbT09QZXbWBuXOrwzNNufiyePYBPdJ0761fQLpS9q4cBi230MWHPB15LJ/d9nECauNwguplOh4qeYPI1ktq2Wu3Cr6XQAFYGIYEnN3zI+ysq7zSrC+Tfp38LQWL5jEINCfyqj0v0xzHrHON1WVKlSpUCrnPlnuE2cOg53GY/srH96ujVw3p50huYjGXAxHV2Ha3bUdxhie0kj3CrCSN7LwJtbHbPul2ZkB5hsgXTvAnwqxfwTNly3Wt5QBCgGeHb4R668306++cxJS2qZFPCSOPu+qpm2hbD5C655jLOsmDEese0VvG9hXu7OuHNGIcTMaAxObTXskfQHaZe1s+4CJvuwBkgquuoMGOWhH7VextezGbrFgQCZ7RI9o1r0Np2pI6xJHHXtbIP3t3xrf9vD2FZdl3f8Amrh/ZXu/166TWiIT4VvTrOXMZUACJmdCw9fGrDbWswD1iQQCDOkGYM9hhvYaGXsLZN/rzeAIdGyxpNtGSJ48Ls+sVqLnv9hcGzbmn4zc9i66ATr7fWa9fg+5mJ+ENBJgZRCzmgDwzCJnzB4VKNqWj+UXgDx5EhQfCSB416faNsKHNxQpmGnQxM6+o+w1m8uQIV2e4IPXuYMkQIPHTw19wrwNmXcmX4TcmQc2VZ4REcInXtqdtq2gSpuICNSCdaS7VtEwLikmANeMzHtgx2xT+3h7BtqWpsOOJCz7NfsrF7QwxNt2UEdWFOYGIiJ7/SBnurfOkgjtBHt0oHhdj5rF9yPOw1wA8swWPrX3VzR0joftn4XgrF6ZZlAf9Nd1v3gT66M1znyJYzNhLyH0buYeDIv2qa3u0sT1Vm5c+QjN9EE/ZWGnG+ke1Df2jdurvBDktjuXd08Tmb11e2Cc9y5cPEhR7f8AwKyOxbjMTGpIAra9H7GW208cxH0QB9c1tlb2niLiWy1pOsaRu93Ohz7TxIBIw09gzd6/YTr8w9oq5j9mtcYMt10gQAvCZmSJE9kVWTZDojTiHIyuJgyJKtPnHUZSPBj411x6a1/1Vq3jbhIHVMAbhUk8kyyrnxMCOWvZUCY7EFCepGbdyiTBkqDJ5ZQWJ/RqrhrSplZsQ75YDAh97rQMkwZB7Oye2ocPibCoAcS5nK2Yh5+LW2X4zowEkf1h41rpjaPaRaubWxM6YUkePziPXuw3rq3h8ZdOTNaiQ5YaypWMo/aBPsoSbKKg/G3A3VJhpJa2jDifm59ZAzMD2VLfy3A5GJdVG+YRpAuAZdZ7gRA01041Zxjw9pF4Y6+cnxMBlUtxlWIbMPUQvqYGor2076lgMOTDMFIJ3hDFT64UR86hee3pONuagkbrCQw498cdZ0A7DN8YUYhiyYh9ArCARlzKyg6nnBPDivfScYjvHtImwu075cB8OUXWSJaNBHDtM+ymv2/xxABJYCPae3uFel2IwEde53lbWeSsuXRpgyDx9EV6xWzQLEFmZrakq5O9pJEnn/Ka5Z1sM10asvhtq4YOMrC6FHeHDKCO0EGu+Vwbp5jnYYO4pKuA0MNDKm2ZntB1rr3QvarYnA2Ltwy7KQ5AiWUlSYHCYmuUkDdKlSqKVfPGD2Y+Kxj2xqXuvmPYM5ljXaeneOuWNn4m5aOV1TRuY1AJHeATB7a5F5LLjfDBxgqcx7ANdT6qsJLYC4rX73V+YuS2D2lAQY7qGXdp27kNZuWxBGZmtknekLBK6azrV/ZEdUI4EtHfvNr7KFi4zMoGIvDNl/IjSWbQnlEAHskert/HHOQI0xCsrRdtESsDqNOLwIK66Ar3ZT20z462UkXLKnMSW6kmVJaBlK8QcuvzSedTYXFt5pu3WOYCWswN0sTOo0aInwivN3Fk21Iu3wdFkWdSWlgcvaAMp7xXXfnwPTXwFRzctZJUMepknLmLiIlZMxPA+OsVvEDOVa7aJXeYCxG6ol/R4lcvD5POmTGGSeuvAa6GyPSQkaz6MaT6RANWL20vMbNeABIZRZO9kKsZBMiV3dDzPYIVzkCu2JUSWu2SA+U/E8iQQvm9i3BPa3dr7bFqA83beWcsGzoGbfSd3XcmePI6cKnw5YHKb9xiSoE2xAgC5yMQy7kk8ZAqr8PML8bf0gt8Su8GykcDpoRPZrwp35+BIbwZWIuWTDwzGzpDyirqNTmBk9gIPAmlg9oWgc7XbRQiQBahvPYqZCg6BTy466SJdcSWWRdvbouMR1QlhIUCCeKzIHMa60nxJyT1l/Q3ASLQk6ZhAJ4KAY4zMHvVtz7A7ZvBlDKZDCQe40rTk4K7bHFblxe+Ghx/EaVo7o56D6qq3cYLS4mToRbceMOv90V5pFfyKXst3FWj8lCB+izqf4hW66dYjJs7FHttlfp7n96udeSy9l2gf6y249cq32Gtp5UsTlwDL8t0X35v7tZ3NmM8nWx1a3nYek2vcB9mtFNkj4lD2y30iT9tXdhILex8y8epun1kvUVlMqqOwAewVR7piJEHXkaemNaRAmAtjgiDhwUeiZXlyOo7KE/BWh/xWzug5AEG8czLHnaSoRv2o5Uepq1GUwrP20umAcHaCypPDk0DuJCkkcPVMVK1u4DcAw1ogA5IUbxVtwansAYdk8qIYzai2nRCGJuTkgCCViRJI1gz4A9lSYHGLetpcWcrqGWRBg8JFbnKauhS2bhQ09ZhktkREKpEQh4jsaR4KKvpg0VswRQ3CQADz7PE+01NTVznKZQqhxlstbcDiVIHiQampVkZfpBgDewFq+PyBZWH6RUH1ghfUa3PkkednJr+UufxT9vvrNbVxirsvEpO815hEa+creyBUfkVvv1+IQE9XkVivLNMA9xgEd+nYKyu7rlKlSqKyHlU2oLOzbq+lei0v7WrH1KG91c36CYY/B8Sy6MAQT2SrQPbPtrdeWK1OEtHmLwj1o/8q55sPavU4e9bXRrzpP6KzPtzH2VYRqrWzA6oVuXVGVICNA0B5dpnXwHfNXE2XR9PhbhY1VgQ272Hj7OPfxJ28ODZCHgUCmDB1WDB7aEWMCAyfFXBohJN/gdSRE6wQB3g13wnTUOlt90fjm8ASSRu6FIJA0PPxg1JeznK2XFbyjQEDLoVgjTe4N2TB7arGwZB6h5I1jEDgQefH03E8d0a6A16t4ZkZSti5IEj48edlGkNoddPV2V05t8iV7bzkAxcZm3gwiGISZ+SPOHZx5GGvXHzHdxZAYxlgAy5aeHAZYE+iwFRphMzNNlwGYEnrwfTkkDkBEx2EipBYLls1lxBJEXhvZrgLcNRAGYTyECBTTn7EwuM53kxKZimvycoadFmASBI55l7TTdW65lHwncBhpBz5TnEGNSdF7xpVUYKQx6lgYIA+ECDmYAjThoxM/N05T7KNnzdQ5kmW65eYyEx+iFaO09tSuafI9S5yjLjBECZGu9OvMxMdsDnTnZ7SEDYuJAz5+RCnNqOHonvB04mo0wpALdS5aAI68cCjK3duiOXMHlp5GzRwFm5En8v289NdQiH9ruq82+Qas4IqxbrLjTOjERqZ4RpHAd2nIQE6VOQHA5qk+ovRzAWwttQARpJBbMQW1IzTrBPh2VUx2yfhN7qxxNsH94158u6BvQNMm07SjgDcX2I/wB1any0vGCtfrh/BcrL9C0y7Wtr8l7o/cuCtN5bP+Ctfrh/Z3KzPddkPR+5Owgf6q4P33FS1T6LtOwfAXB/8zffVw0gKmNPSrSIcXnyN1cZ43ZEie0iRp20MtX8WQ8oinJKag78JAMHUZjcB4aKscaMUqsZVsAF44pspNlMy5yDoYbPlEb40Npm14z2TXrDNibZRFsqLSsRAicm5liX0Org/o+APvbGJxKNd6oZlFrPbhJPWAkZI4mZVvAGr2yr1xlfrAQRccLK5ZQHdMHjI1muszpdQqvgcRiSw622oWCGykedngHztVKwe0QdCaK0009cpm0NSpUqgFX8Gr/CmPmqmo7whP1VQ8k20OpxptnzbyZf2lll92YeutNsbCi4+MtkefbWP2lZT9lY/wAnI/3lhw3a/utvWVdypUqVZVg/K8/4rZHbd+pH++s1gNh2xswXtM7MR9K5lGvgKPeWN/icOO12PsX+dAdlX5wFhOXWJ699z/rwq7JuM3sOrQCPNMjUiCJEyD2E0CxWHUMyi3Yy2xCZrpBEKzBSJ0jf9U8hpoqrNs20SWNtCTqTlGp1E+wkeuu2OVAH8BtyFFux1YG+etMqCEV9M0RwHHs9frDSDIt4cqrK0i8TDQbanU813R2+4FcXs4ZT1SWg/AFlkQSJBA5GB7B2UPxGF6m1LjDICSGJU5Y42xAHI/yiukZWIls2zbYFLAMLkAu6HdCQTmngGUEaQviK8vZVc2W3hyuoUm8RKFGQkieYVR6jzE06XEBAdsKIkaKdD5pgkQIuq3qPIiT46+0pWWwsBBmAUzGVswGmiyfZPOta8sM1hCv9Hhixbgbx4GBMz5xy8OeXup1w8MsW8PJIZfjjJLNqQM3E5V7ZIrz1gU6nCAKddxhEZQ/o6HMV8ARx0q7h8GzoHQYYsCoVghgBZzAHiCHkg+7nSZrkinbwuWAlrDZiCI608xlgayZlh/MTXvDWVG6beHCFxIW9rrNufO84oXEc9aK4HZsCbiWi0ggosRwPP50n2VMuzLQ4W0GoOijiOB9VYn+QesHgEtTkULMTE6x41Z2dihbxDE6fFD+M01BdtYzq2ZufViPpGuM6ij0QBO2UPI3Lx/du1p/LZcAwdifz4/s7lZPoFdLbSsMebOfalytV5bknB2P10/uPWZ7gT0X2gPwO1vvf33Zowa5/sPHP8Gt2houYs3ad86e0e6ugmrCEKEYfZF5XVjiGKqxJXUyDG7JOuuYa8ARz1JelFajKYAM7Ev6fjLCFCkidSJl9TxMho7UjgTT4fYt4ediGbetnznGi5cw4+kAfbRulFa+pKgVjY2IXLOIJhMp1bUkPv6nzhmEfojxqZdmX+ruL1++6qA2u4wEFhz1MGPHXsixGFxQuMVdinXIVggHqiAbi69hEDnqak6P2sSAfhBJ3LUSVO8FPWeb86PsrczNXcDymyL+ZmN8kEuQoLQMxkQZ5aCOEDxlLse9Kk3zoUkZnhgqsrc/SJVvVRqKasfUkAE2DicoBxTSBE70k666nkSD+yAeJo8s84nur1TTUyynLuj3sZ8uMIHp2THirj7DWW6LJ1e2kQehdur+7cH3UaxF8piLRBjduA+ECgWwmjbQPM4h59eb765q7bSpUqyrmvlouEJho7bn1J99AtlpGFwne6n1l3+z66NeWXU4Ud10/2VV8JbX8H4IjjnQH23D/AK8K1sm4lSqniLl4XFCKptmMxJ1GpzaTrpHvqmMTi9JtWzprDazlnm3ytP8AU10jG0F6ZkBGoB8daFricURraScpPnCM2/A87h5ntPZXq5fxIGltDx595y8X7In106fOPVRDqF+SvbwFZzE9J0UuOoQ5WuDzhrku27RPmaSbk+qiT4nFb0Wk47u9xG/x3hr5nPmePLxijiMxyWbRXkWiSN3jrx4+MDhW8YiJ1+4KmwvyV9g7vuHsFOEA4ADwoRaxWLg5rVsbpiCNWjdHn8Ca9PicVlWLSZt7MJEc8kb/AHCfGs9M+MeoL01DMNiMTI6y0mWdcp1Ag66tHHL76Vy/igpi2hOaByGXe18/jIX2+ydPnCClZnpWd8DmygD6RoxgL14z1yKvYVM8zIOvh7+FS2dn9ZiCYkpbBHiWIrMxQzfQZh+E7McM7j925Wu8s6zhbA/rf7j1hegTH8LWh2Xbn1XBW+8r5/F7P6w/wNWd12c26P2WKMdYUH+KfrNdENZ3Y2z/AMQe4NBveuG/17a0RqoanpUqogxuEF22yEkBuY0I1B0I4HTjQxejpy3B1zkuqrMcCMmsT83QaQGPGjIpTWoymOwz1zomSsfCLnACfBVX5XzZHZmbt0sPsBzcD9e2j5wMuknqpHneb8Xw+ca97X2ndtuFtqpm27jMG1ZSgVJUiM2Y+yeE1fwGJ6y0j/KUHgRE8oOoI4eqtzlnVqpYPYrW3VuuZozCGEghmZtZbiMxAIjlMwBRSlNPXOcpnuhTTUqeoKWJSb9ruW4fYoNZjYrldrWwZn4SPe3862GHQNi7APAi6P3KyK28m2QZ4YtB/wDItZV3UUqVKsq5d5ZH+Mw47EuH3p91ecD/APjcD33U/wD2VB5Y2nE4cf1Z97fypsDi82EwicluL9Tz9da2TdJjOj1q6xds2ZiCSGjgFAERw3fefV5tdG7SiJcghhqRwcAHWOwCKK0q6deXa0Cv9m7cqZcFSSDmHEkHmNdQKjfY9uxFwG4cpQAAg8HWOXCYnumjVNV68lZK1hsMxTS+cxA5cSV86Bpy+zuldbBtAlb5UEiNJ8xCQR2Qg17Se2tSaCfhPEG9lCDJ1zW5ytIUIrh5mCPPWe0CukZzl+wNvY3Dk6riNJ5ATw489cg49vYaK4TYFrR1L6gxvDTMCDoBHA+7xkxNKsT/ACeAFt0dtnLLOckgajXMSTO7rqT7e4R5vdGrTRObRQuhjQAKOA4wBRWnrPXl4gbY2DbUoQWlIjUcmduz57DwrQdGR+M3P1afxvVGrvRsxibv6pP43rOUzPccy6EPG2bQ7b936rldD8sH9BY/WH+A1hOi9sDbaDmMTdHvu1t/LKT1GHj8438JrG4C7Gx4XZjWvSJee4FhVnae1HtNC2muAqTKnmAxCkQeIU6+riROT2cdYnihJH7TezlW+NbxmInVAdtuuGtA2HhxLHXd1cfJ55QRw84VDb6SuWUHDuAQkk5t0syKwO56OZj3he/Q9VfaC3DacWiFuRuE8AfYfqrpE4+ChzdIT1gXqXy5ypaDovxcPGXgc50+Ye+Hs7ddp+IfRLjR2shYZOHFgAQeBzd2q6nFZjvqV3suonVFCkjIZIYM3fmjhT4bDYqWz3VIyEDKPShcp1BjUPMzowHKa1WNbeojvbfuKWAw7MAJkE7w3CYldTDNA5m2w7DTvt24rgGyYz5CwLGBFsl/M4b5+g3ZXlMJjPzq+hxj5K5xog4tmIPLTjwpXMHjNct4DzomD6ZK6BB+Tyjxk0rHy9ZE/wCGHKIy2TLXGQgkgrlzEN5p0IUetgNaY7ZuZLRFgk3ASRJGSAhMkrx1YRzy6caht4TGeldXisgAaiTmHm6bpEH5SzoCRU2zbGKVpuurrEEDjO5roo4RcPfmXhFKx8vWRWtdJnIBOGuDdJ9IwYuEDRJ4qoJ5dYvfSfpHdH/tXPnDQmQRmgQV5xpy19p6aeax1Y/8gBjb926LDIpt3C1wAHuMZtQNCBmGnA1ndmswxqFyS3XoWJ5nOpn21uHv5L9hu+4PahH21kNqaY9tIIvKfeprnPdHe6VKlWGnJPK8fxu0OyyD++9CdlG41lWUbtiGfug8u8g0Q8s6suKtOfNa1lHirtP8S+2n6OqF2XfMb1y4LY7SWFv6hPsrWybiuJx9u3GdgszE84j7xQ/GbZU5OrvBdRMoxkElQo3dDmBHitE76jKc0aA6kTGneKBWMcGAjEWmJkA9XxeFiN0ahmmNfOrthETrz7Bm2i0KRi0hoibfnQSp9HmzL4EGpbGMcgt8KQhAjPFuNGyETInUBteWblFVvhZBM4iwRy+Kjw4Lr5rCPHsq1icRlVB11pSROYW5DB9bemXTzW4ccvs6THK/A8WNqHMScSjKJYjqyN0Zp1y6kSp/Z76WHxzsMoxVtmYEKRb58jEa/wBHd8Z7hUdrG8ZxNmG834vtZCPR13DHDnPg9zaIyowxFlZXU5POM3BM5dJKnT5vfq6fLnoPVva8IxbFIfN16siOLndiYKR7J50z7QcA/jdr/t8MoYHl2jN6oHGldchSwxFrKAhJNocGAC6BeZD+GlRNjtQBiLMxBBtcW3oPm8pTTnlPCrUc/QsfD2ifhSEqGc/F+jltsNIJgKSdNd4fJNS4fawtlhevo2UQ24QQ2806D5PL5vfXg3ySQt20OsB6sC3PHQa5dQCtzj9lVm2iCD+MWM0jXq+QL5pBHYV8Mp7az03z8A7Y2jbdiqsCwkka8iAfrHtFFOjx/Gbn6pf4zQ7CWcqLOUtAzFQACe2AOFS4PF9XeY/1X1PXDKthjNkCOkEdmLue8v8AfW08sDfF4Ydrt/CKw+wLufbNu4fTxE+2a2/lf8zDfpP9S1ncYvYOCLLeucgI94rams7sUhcK68zlPjLrWiNVDUqhxl5kRmVc7DgsxOvCY0qlb2pdMzYYbwAk8iH3oifRX/uDsNajGZiwUpUDXbl/T8UfgvPtaCPN5DX+WtSPtm6AfxdyeQGb83nHFPlbnjWvpzyVT7bx72bYdAG3gGGUk5eZAU8VGsc4jiRRAGhlra1wlR1DicmY66Zs2biB5sL4hpHDV/wpc/MOTluGNRqh3Fkj0wJnloNaTjNUCdKhh2rcDR1DkSssAeBzSQCo4QNPnVDd2zeAQjDOSyKzDXdYkgr5usRPfIPDWp0SDNNVB8fc6zL1UrK70nmrGYy8iAp19IUQqTFIB7bxDC4uUeYvsLEifUBWKv7SL3jdJ1Lgn2j7q2m3rzW2JVQxuJlE+iVJJMc9DXPjgy2IW0CAXZACxgDORBJ7NawPqGlTClWWnBvK5iWfaTqTIRLYUdgKhj7SxNFtg6YPCjmcQ5I8EH2UF8qI/wB63/C3/ZpRfZt0dalsCMr5vbaUfWprSL+M2qmYqLyrlDi4CJ10A4jkxGnOaqgsOrHW2JcqVi1566CBoeZXwkdulzHPbDqim0LpYEhlksDmmCATJjj3GqC4hioy3cPPI5CIIXMY3f2+4Huk+jGNOfA8rimySb1iJAnqjEsoIEZeep8Gqylwvny3bRABZRk81c4YHzZ8wkHjqQe2oDjR1Wt3DzMhur3So3YyldCCywdeIHeZLTyxCPYzGRbASCDPZk10W4PV3VqY5yB5bESLZF2zrE/FyHIZZg5NJDKP2hUN3ElSwN/DqV/qvNyhg3o8zr3RzFS/CdRF2xAeCMnznkSE0aFTXttseyG6xmKg3cMWOUn4vjuhjBK81zMD2HuJpHOUJBiDcZsl2wQBmjq9Qq5QdCvIhx3ZorzaxEFCLtkqY0FvziMoaGVdASyfSHHhXixiWIAF7DFzlCRb05yBpzDD2ntmvVvFSoi9hzJEbgjzVDDzePWG2fCBSucgeruNCs46+0sHd+L1QBiWB3eMSJ7RPbMgvZkBS5a3BN05OKydYyyuquOHI86rPivPm9hyeGtvg06zua6B9Kd8QUmb2HDAfm+2SNcvAhl+/XRXOQL2Dx4Voa6rK09WFWODMOSjgIHiD3VT6UYprZUrxKke+rOycSrbrXLLmRkCLEaFjxHOJ9R9XnbdjPctLzYED2iuOcVKAHRhSm0MKp0PW2/fH31svLNchcL43PqSs81gW9tWVHAPh/eFB99GfLidzC+N36rdc9xDszA5cCbkav1Q9WZf9e2oMcy3nbJiLlsqsQoYAFWbMx4ToGX1c+FHdq2suAwwH9QD6gs++oPgSSTkWTmkwNc0lvaSZ8TW8ZrVWZ69CD+Pt8qcrjk44zwGaY/qweRJmW6tu5JxjGHIyuGyyZUIe0Bkf2HnvE6dl2jqbSHQDzRwEADhwgAeoVWx2z1VCbVi2zabuUCQCSfXqSO899deuJ5HwKblT8eMUwtdYpgSVGo3e4EFeIjeJ5iI8ZDHTFumYvlADc3yARPotu8Bx7YNTtbuBQBhrcNIcRpHWFfNmD8WS3PjEU1y3c6wL8GQ2xENA0JXMxjN+cJ4d576sTzQV7lrq9HxjyQrAENoCUAMK3MgjX5fbqYjeBJ/HWllKjdfTPmuBuMSFIAPYo9RDDq9wjr8Og3BG7OVgTu6nhopntIFRWLFwAn4JaDDINANdWDQe4KhEx5wnhVvmg9pchFu/CZU3TBKtEsCnVwDMBtQDzAHZVa8oZbQ+GODkiQGl8xZFcgGc2YjXmRrxEW+rcWkHwZJJ30AhVhTB4md8x4Emoct3d/FLcDIBw3QZJHHQhhxHaD2gSOdhHjAM5/G2QtKABXgMVHMN5y5gfWK83YbqwMYy7qrwbeMh5MnQlblsezvFHGwFt4Y21k67yiZgce/QD1d1eRsqzIPVJI4bo0/1p7Kz1xyhXxAW62G1lXPEcwy8dddRWB6b2Bbxtwcsqfwit5tG2toWigChbgMDQeaR9QHsrB9N7mbFljzRPqrjPcfQmw7pbDWGJJLWrZJPEkqCTT1H0d/4TDfqbX8C0qwriflUT/el891v+yStIMMi4q3l10bN6l/n7qDeU5M20r47rf9mlW9h4hrl8MRACkD3T9daZW7xuI6m4+HDEDLKksWAgEGJjOwMdjRUDXiGK9ZhtZCjLr6SDgmuuVdOwjnFHrthWjMqtHCQD9dDb+BvdYxQWAvFZTenQ66fKk+sHjXfHKJVU+Eqy63MMWhtcmksq9WdQeYPiI7KlxBIGYNh1nM4JWQbe6ZnLyLNJ+cO2l+Db+sLhuUbh4CYBGX9HwjhUl7A35IQWAkwoKzCnzhw5wundzgGtXAqM7jLmuYXWcsodTqum7yuE+2Oc1L+ELedWD4cJAnt0DDRsnDW3HrHMU9yy6jK5w0kMVBWIJgKYI13yJ/SHrifEA5N7CkcGkTKllCAbum6MvZIHqvcNYxENbm5hdSJKrBYZmBy6cfNHivfp7t3FAVs+GgcSFAB4zBy6aG14a9oryivcKhDhCckwFkzrJGnmdZB9vOreKwF0k5Ew4Ho5l4SFBmF10zCecjs1k1YpAkhiLmEzBSzbgMQBmJ0mJzHukeJ9NfVi5FzCnR2G6DABEE6cAOPHl2VaTAXs+q4fITvAIZKktImIkqY15+/wB/ALkqStgkx1hyamS3WRpzGXieR7aXArWWdmy23w2ZZOiyQAWB0CiOIHjPaZm2rcZGtPoXVSe4mUmB6zRK1YUE5VAPCQoHvjh91BulKMerycRmMkxA0k1xnKMuxOgabh/CuEdjq74c+ouBRvy7XdcGvdeP9lWax2Faxi8IWMx1LCeQDjTwEGjnlxUtiMMOQtsfpMB/drAvtjzcw1pV81WtAnt1X+VX6p4OyFwcDgLtoD6azVyqijtHZIvEHOyQCu7zB7R28CDyjvNQ4jYQdi3W3BJcwDHnmYkawOA7tO+ilIVuM5gDV2OQrL1z7xQzpIyAREaQYWRwMHtNRr0f83464coUAaRutm8ddQddaLU9OuVDLOxsrAi48BmbKdRvLlI8J3gOR4aaVFh+jgRXXrrjZ7eSSdV1JzDsIn3CjFI068kDDsNSpXO8Z8+hgxvbsgyBve4VWXoxAI6+7qGHEcGBB4+JPiFPKjdI1evJQV+jIMnrro48Dpq2bh3cPCBRi1byqASTGknifHtPfSe8BOo05c/Z21BYxoYwQV56x2xGhOtZyzmaiRX22kog/rF98iua7aw5F1h2Eg+omuoY8gi2Rr8bb/iFYjpvhTZxjg8SZ+kSfvHqrKO49Gv+Dwv6i1/AtKn6Nn8Tw36m1/AtKsNOSdOrObbFxflNZX2paH21s9u7Ia3eR7VlmQIwbIBMlgZyyCdByrn2J28Lu0TimBKdcrwOORGGUa6TlUV0XCeUbBXONw2/1ikfvLK++tIC3NsIsgh8w9AoQ3vqFNvDKHNu4FaYYAEGCQddOYNWemG1bZUXbVxLk7qZXDAE9sH6+yor3STZ9lLFk3S/VKAxtoWUkedvaTJJ1E0DL0gsnmR4qfsmpV21ZP5Qe/7RTW+lWzdSpYDTjbbTTXSvOO6ZbPfKqFYGmtk/avL7aBr2Mw7+c1to7RP1imOIw3H4r2Dtns7ST66itX9nNacG6MxOYHI4jgIkLw04VWw74FbJzXFzTMnNMa91W5F+1i8Mh3TbXSNABpxjQcJqb8L2fzi0AxxwyujWb1tgwhoOiyOJBEcaptjktiBctsNTwU854nX/AMUuUar8LWfzi1Fe2mh826o/14UP2VtKwbRLtYD5vNJSfV3VR2fYt3EvM9xEIO5mZV7zAJ7+VAVtXbSkFXtqRMR38fRqpty/1vVJbYOzkpp84qOzuoZdx627bW1KOzEQ0qefbO72cq0XRbZtu3cF67fsFwTAF1IGnIA+Ov8A5oB/lO3cRh4MlbQn9l2NT+WG7OMtAcRaT3vc/lWe6Z7S6/EsQwYKuWR6zyq/5UGY49Dw/F7RH732zUGkVguCR2MZblst3bwP1Co/w9Z+V+633VDheltu1aUK4kkaDUihPSPpauIMEgBEbKTpmcxqB6iB4mgOfh+z8r90/dS/D9n5R+ifup+iPSjC27a9biEEDgZ+wUbxnT3AhCVvq2hIhW1I4DzeZimqgf4fs/KP0T91P+H7Pyj9E/dWM/2hY5yLwBuSXAB0kyY00q3szF4RLis92RMtuMeHdHhVRp/w/Z+Ufon7qX4fs/KP0T91Kz02wquoFxsnExbb2RFXNp9PcK6QmZu2Uj66mqqZ6QWflH6J+6vH+0Ns+aHY9y/zrN7T6Ro94lSyqx3t0T4DXTSoNm7SCMWaSDB07uVVLa6xfe+fi8O7cpLBR76nvYG7aE3cO0H823WR3EKZHjVXBeUDD2QPi7vboF/xUew3TzB3YZbyiBJFw5CPU2h9RNLlQ9dm372ULZZFDI2a4QugYHzdW5VkfKi342GjlHvJ+2ts/lJwaFouNc7Mikj2tA99c96b9JkxjgpbKZQdWIJMxyHDh2njUHbujBnBYX9Ra/gWlXNei3lZXD4SzZuW2dra5cwPogkL7Fyj1U9ZpXO7N3QDtNer2oAot0wwSJtG/asJlUXAqqDoCQsgSdBmJjkPCtPivI7ilVTbuWrhAllMqZ5gEgg68zFaZYPZ27M8ajxTRMUdt9DMX8IFjqfjSCYLpEDnIaI9/dWwwfkSJQddiQG5hEzAftMwJ9gpY5XYvHhwq2MJzFdLfyGjliyP+j/9lS2/Iwy/+6B8bR/zKWU58iwIqK/BkTXRf/R64DPwpP8Atn/HVa55GrxM/CLf0W++llOcF8vqqIYiTw5V0O55F8Sfy9n2OPsqsnkSxYM9dhz63/wUspiLdv21cvjQVs28j+MmQ9j6b/5dR4nyTY487EfrG/wUsc5xTTUduBGlbi95HdoE+baP/U+9aiHkg2iPyVs+FxftoMxaQhgORrf+V5QMfaj8ws+p7kUOPkv2j+ZERH9In+KtJ0v8nWNx2JF4G0o6q2kM5kECW0VCPOJ50HOLt3eUDiONeGthlJrc2vI5i5k3MP8ASf8Ay69WvI3igZN6x7X/AMFLKc+NiNOVerzQMorog8jeImTfsx4N91OfIneJJOJtj9hvvpZTltptZojhFHPnpW+HkIf/AJtR/wBI/wCZV6x5FSsTixp2Wf8A7KWU50bQ4D11L3Cuj/8AoyP+aP8A2v8A+6mHkfTniX9SD/FSynJ7548jUtoygrqLeReySScRd1+atTWfI5h1/L3j9D/DSynJb7QO8caGvc3q7e/kcwp1N6/7U/y6x23PI5irRmwy4hTpxCOJ7QxynxDeqllMTZsyZHCvWJThW+2R5G8U39Ndt2geSy7fYvvNV+kvkwxFm6osA3reUEMWRSDzBDMOeojt7qWMKoilX0P0U2KiYPDq9hFcWxnBCne9IyJkkyePOlUtX//Z"/>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12" name="AutoShape 20" descr="data:image/jpeg;base64,/9j/4AAQSkZJRgABAQAAAQABAAD/2wCEAAkGBhQRERQUExQWFRUWGRoZFRgXGB4cHBgbHBwYHBwaIBcXHCYeHBojHhsYIC8gJCcpLC0tFx8xNTAqNSYrLCkBCQoKDgwOGg8PGikkHBwsLCwsKSwpKSksLCwqLCkpLC0sLCkpKSkpLyksLCwsKSwpLCwpLCksKSksLCkpKSwpLP/AABEIAM8A8wMBIgACEQEDEQH/xAAcAAABBQEBAQAAAAAAAAAAAAAFAAEDBAYHAgj/xABREAACAQIDBAUGCAoHBwQDAAABAhEAAwQSIQUiMUEGE1FhcQcyQoGRoRQjUmKSscHRFSRDU3JzgqKy4TNjs8LS0/AWJTRUg5PxF0Sj4zXD4v/EABgBAQEBAQEAAAAAAAAAAAAAAAABAgME/8QAKREBAAIBAwIFBAMBAAAAAAAAAAERAiFB8BIxUWGRodETseHxAyLBUv/aAAwDAQACEQMRAD8A7jSpUqBUqVZ/pj0sXA2p0a6+lpO0/KPzR79BzoCe0tt2MOJvXUTsDHU+C8T6hWM2n5X7IJXDWnvHhmbcT3gsfCBWKuYQujX77Zr10tGY6zJGg7ojsHAcKmwOyXKiLQGnF9APAHWtUltPY25tPEMsXLVnNwCoGA48SwY++ruD6YXcE9y1tBw5ydZadF87Ug24CgZtJE98nhQm3gruUBr7DKN0W90Dvni2vbXvaGNwuJVPhuZb1qRCzDzGu6DumAY0jWg8P0px11OvF9cOjsert5EaF7ZYT6+fcIoHtjb2Mdwp2jcGXVSltbYJ4a9WRI7jI7qLW0+EtmYfErPVrETynwHKpm2LZI8wDwn76D30Z6fY7ITdw5xVtGym5ZAD8JnJ6WnYBW32H0qw+LkWn3wJa2wKuvija+sSKxOzjewn9CVdJJ6txHHjDDn40SuPb2hEZsPirW8raZ07wfTQ8COEdlQbulWV6KdMuuc4bEAJiVmI8y8BxdCefMrxHhw1VRSpUqVAqVKhfSDb6YS2GYM7uclq2glrjngoH1ngBQWNqbWtYa2bl5wi8JPM9gA1J7hWMx3lBv35XBWQF1+NvH6rY1Pv8Kzu3LWIxBuXsU2VkIVEGq2807i/KeOJGunZFe9nYC6LYWRaXnAlzP1VaQCxWNxN271j4m8LindYNlCmdcoBgCOwCeyitzH3mZFXaOJhiQxLjdECDugc59lF8Psi0g80E8y2p9/2V4xuyEdCAArciBGvq5VULDeUi9Yw93D3wXxaQlpxqLk6Bie0Ahp9LTgZqbZGzsXcVp2jdDLyjNw8W4Vj7+GvBwxBLJoCUkiOHAQY5VoNmbGIQM7OLh1kMQV9nvoo1Z6VY/DmLiW8WoPnW9xz6hoT3BaK7P8AKfg3bJdZsPc4Fby5YP6QlR6yKzuCF7DkFCt1QZyvunT5w+2hvSvanXz1uHJB4BoOXwuDX2UHXrV0MoZSGUiQQZBB4EEcRXuuReT/AKSXdnMmGxeZcPe3rDv6Gbv5IZ17CZ4Ex12sqVKlSoFSpUqBUqVVdqbTt4a09262VEEk/UAOZJ0A5zQVOknSK3gbDXrnLRVHF25KPv5AE1zPDYW9czbRx3nXI6m32D0QqnhpMdgljJNRY7adzHXVxt1QbFu4FS0dQo0MmOJ1Unt4cAKL/CmxdwX7ghV0sp2Dm3if9cBVQ2BwhG+4GdvYg5KOwD66ummpTWkKkRT1SuYZziEuA/Fi2ylcx1YspBy8DADCeOtWIFylSp6BVBicKHgglXXVXHFf5d1T0qgoYbZJvWrjIYxeGcXLZHAkaiPmuMykV0LYG2FxeHt3l0zDUfJYaMp8DWDuXzZu27o4H4u4O1WOh9TQal6L7dTD402sw6rEww7Eu8I8G4etakq6PSpUqypVzK30jTE4+9iiwNnCo9vDDtP5S6O9tFHdFHvKNt1rVgYe0Yv4k5F+ah0Zu7jHrJ5Vh7OxUt31s2zuKi5/nZSdT4mKsIM2ka4wu3fOOqr6NsHkB8rtPGrRp6atIVKnpVQqYVS2vibltVa0oY51VgQScrHLIgjgSCe6auirWlh5ry6BgQRIOhHbT09QZXbWBuXOrwzNNufiyePYBPdJ0761fQLpS9q4cBi230MWHPB15LJ/d9nECauNwguplOh4qeYPI1ktq2Wu3Cr6XQAFYGIYEnN3zI+ysq7zSrC+Tfp38LQWL5jEINCfyqj0v0xzHrHON1WVKlSpUCrnPlnuE2cOg53GY/srH96ujVw3p50huYjGXAxHV2Ha3bUdxhie0kj3CrCSN7LwJtbHbPul2ZkB5hsgXTvAnwqxfwTNly3Wt5QBCgGeHb4R668306++cxJS2qZFPCSOPu+qpm2hbD5C655jLOsmDEese0VvG9hXu7OuHNGIcTMaAxObTXskfQHaZe1s+4CJvuwBkgquuoMGOWhH7VextezGbrFgQCZ7RI9o1r0Np2pI6xJHHXtbIP3t3xrf9vD2FZdl3f8Amrh/ZXu/166TWiIT4VvTrOXMZUACJmdCw9fGrDbWswD1iQQCDOkGYM9hhvYaGXsLZN/rzeAIdGyxpNtGSJ48Ls+sVqLnv9hcGzbmn4zc9i66ATr7fWa9fg+5mJ+ENBJgZRCzmgDwzCJnzB4VKNqWj+UXgDx5EhQfCSB416faNsKHNxQpmGnQxM6+o+w1m8uQIV2e4IPXuYMkQIPHTw19wrwNmXcmX4TcmQc2VZ4REcInXtqdtq2gSpuICNSCdaS7VtEwLikmANeMzHtgx2xT+3h7BtqWpsOOJCz7NfsrF7QwxNt2UEdWFOYGIiJ7/SBnurfOkgjtBHt0oHhdj5rF9yPOw1wA8swWPrX3VzR0joftn4XgrF6ZZlAf9Nd1v3gT66M1znyJYzNhLyH0buYeDIv2qa3u0sT1Vm5c+QjN9EE/ZWGnG+ke1Df2jdurvBDktjuXd08Tmb11e2Cc9y5cPEhR7f8AwKyOxbjMTGpIAra9H7GW208cxH0QB9c1tlb2niLiWy1pOsaRu93Ohz7TxIBIw09gzd6/YTr8w9oq5j9mtcYMt10gQAvCZmSJE9kVWTZDojTiHIyuJgyJKtPnHUZSPBj411x6a1/1Vq3jbhIHVMAbhUk8kyyrnxMCOWvZUCY7EFCepGbdyiTBkqDJ5ZQWJ/RqrhrSplZsQ75YDAh97rQMkwZB7Oye2ocPibCoAcS5nK2Yh5+LW2X4zowEkf1h41rpjaPaRaubWxM6YUkePziPXuw3rq3h8ZdOTNaiQ5YaypWMo/aBPsoSbKKg/G3A3VJhpJa2jDifm59ZAzMD2VLfy3A5GJdVG+YRpAuAZdZ7gRA01041Zxjw9pF4Y6+cnxMBlUtxlWIbMPUQvqYGor2076lgMOTDMFIJ3hDFT64UR86hee3pONuagkbrCQw498cdZ0A7DN8YUYhiyYh9ArCARlzKyg6nnBPDivfScYjvHtImwu075cB8OUXWSJaNBHDtM+ymv2/xxABJYCPae3uFel2IwEde53lbWeSsuXRpgyDx9EV6xWzQLEFmZrakq5O9pJEnn/Ka5Z1sM10asvhtq4YOMrC6FHeHDKCO0EGu+Vwbp5jnYYO4pKuA0MNDKm2ZntB1rr3QvarYnA2Ltwy7KQ5AiWUlSYHCYmuUkDdKlSqKVfPGD2Y+Kxj2xqXuvmPYM5ljXaeneOuWNn4m5aOV1TRuY1AJHeATB7a5F5LLjfDBxgqcx7ANdT6qsJLYC4rX73V+YuS2D2lAQY7qGXdp27kNZuWxBGZmtknekLBK6azrV/ZEdUI4EtHfvNr7KFi4zMoGIvDNl/IjSWbQnlEAHskert/HHOQI0xCsrRdtESsDqNOLwIK66Ar3ZT20z462UkXLKnMSW6kmVJaBlK8QcuvzSedTYXFt5pu3WOYCWswN0sTOo0aInwivN3Fk21Iu3wdFkWdSWlgcvaAMp7xXXfnwPTXwFRzctZJUMepknLmLiIlZMxPA+OsVvEDOVa7aJXeYCxG6ol/R4lcvD5POmTGGSeuvAa6GyPSQkaz6MaT6RANWL20vMbNeABIZRZO9kKsZBMiV3dDzPYIVzkCu2JUSWu2SA+U/E8iQQvm9i3BPa3dr7bFqA83beWcsGzoGbfSd3XcmePI6cKnw5YHKb9xiSoE2xAgC5yMQy7kk8ZAqr8PML8bf0gt8Su8GykcDpoRPZrwp35+BIbwZWIuWTDwzGzpDyirqNTmBk9gIPAmlg9oWgc7XbRQiQBahvPYqZCg6BTy466SJdcSWWRdvbouMR1QlhIUCCeKzIHMa60nxJyT1l/Q3ASLQk6ZhAJ4KAY4zMHvVtz7A7ZvBlDKZDCQe40rTk4K7bHFblxe+Ghx/EaVo7o56D6qq3cYLS4mToRbceMOv90V5pFfyKXst3FWj8lCB+izqf4hW66dYjJs7FHttlfp7n96udeSy9l2gf6y249cq32Gtp5UsTlwDL8t0X35v7tZ3NmM8nWx1a3nYek2vcB9mtFNkj4lD2y30iT9tXdhILex8y8epun1kvUVlMqqOwAewVR7piJEHXkaemNaRAmAtjgiDhwUeiZXlyOo7KE/BWh/xWzug5AEG8czLHnaSoRv2o5Uepq1GUwrP20umAcHaCypPDk0DuJCkkcPVMVK1u4DcAw1ogA5IUbxVtwansAYdk8qIYzai2nRCGJuTkgCCViRJI1gz4A9lSYHGLetpcWcrqGWRBg8JFbnKauhS2bhQ09ZhktkREKpEQh4jsaR4KKvpg0VswRQ3CQADz7PE+01NTVznKZQqhxlstbcDiVIHiQampVkZfpBgDewFq+PyBZWH6RUH1ghfUa3PkkednJr+UufxT9vvrNbVxirsvEpO815hEa+creyBUfkVvv1+IQE9XkVivLNMA9xgEd+nYKyu7rlKlSqKyHlU2oLOzbq+lei0v7WrH1KG91c36CYY/B8Sy6MAQT2SrQPbPtrdeWK1OEtHmLwj1o/8q55sPavU4e9bXRrzpP6KzPtzH2VYRqrWzA6oVuXVGVICNA0B5dpnXwHfNXE2XR9PhbhY1VgQ272Hj7OPfxJ28ODZCHgUCmDB1WDB7aEWMCAyfFXBohJN/gdSRE6wQB3g13wnTUOlt90fjm8ASSRu6FIJA0PPxg1JeznK2XFbyjQEDLoVgjTe4N2TB7arGwZB6h5I1jEDgQefH03E8d0a6A16t4ZkZSti5IEj48edlGkNoddPV2V05t8iV7bzkAxcZm3gwiGISZ+SPOHZx5GGvXHzHdxZAYxlgAy5aeHAZYE+iwFRphMzNNlwGYEnrwfTkkDkBEx2EipBYLls1lxBJEXhvZrgLcNRAGYTyECBTTn7EwuM53kxKZimvycoadFmASBI55l7TTdW65lHwncBhpBz5TnEGNSdF7xpVUYKQx6lgYIA+ECDmYAjThoxM/N05T7KNnzdQ5kmW65eYyEx+iFaO09tSuafI9S5yjLjBECZGu9OvMxMdsDnTnZ7SEDYuJAz5+RCnNqOHonvB04mo0wpALdS5aAI68cCjK3duiOXMHlp5GzRwFm5En8v289NdQiH9ruq82+Qas4IqxbrLjTOjERqZ4RpHAd2nIQE6VOQHA5qk+ovRzAWwttQARpJBbMQW1IzTrBPh2VUx2yfhN7qxxNsH94158u6BvQNMm07SjgDcX2I/wB1any0vGCtfrh/BcrL9C0y7Wtr8l7o/cuCtN5bP+Ctfrh/Z3KzPddkPR+5Owgf6q4P33FS1T6LtOwfAXB/8zffVw0gKmNPSrSIcXnyN1cZ43ZEie0iRp20MtX8WQ8oinJKag78JAMHUZjcB4aKscaMUqsZVsAF44pspNlMy5yDoYbPlEb40Npm14z2TXrDNibZRFsqLSsRAicm5liX0Org/o+APvbGJxKNd6oZlFrPbhJPWAkZI4mZVvAGr2yr1xlfrAQRccLK5ZQHdMHjI1muszpdQqvgcRiSw622oWCGykedngHztVKwe0QdCaK0009cpm0NSpUqgFX8Gr/CmPmqmo7whP1VQ8k20OpxptnzbyZf2lll92YeutNsbCi4+MtkefbWP2lZT9lY/wAnI/3lhw3a/utvWVdypUqVZVg/K8/4rZHbd+pH++s1gNh2xswXtM7MR9K5lGvgKPeWN/icOO12PsX+dAdlX5wFhOXWJ699z/rwq7JuM3sOrQCPNMjUiCJEyD2E0CxWHUMyi3Yy2xCZrpBEKzBSJ0jf9U8hpoqrNs20SWNtCTqTlGp1E+wkeuu2OVAH8BtyFFux1YG+etMqCEV9M0RwHHs9frDSDIt4cqrK0i8TDQbanU813R2+4FcXs4ZT1SWg/AFlkQSJBA5GB7B2UPxGF6m1LjDICSGJU5Y42xAHI/yiukZWIls2zbYFLAMLkAu6HdCQTmngGUEaQviK8vZVc2W3hyuoUm8RKFGQkieYVR6jzE06XEBAdsKIkaKdD5pgkQIuq3qPIiT46+0pWWwsBBmAUzGVswGmiyfZPOta8sM1hCv9Hhixbgbx4GBMz5xy8OeXup1w8MsW8PJIZfjjJLNqQM3E5V7ZIrz1gU6nCAKddxhEZQ/o6HMV8ARx0q7h8GzoHQYYsCoVghgBZzAHiCHkg+7nSZrkinbwuWAlrDZiCI608xlgayZlh/MTXvDWVG6beHCFxIW9rrNufO84oXEc9aK4HZsCbiWi0ggosRwPP50n2VMuzLQ4W0GoOijiOB9VYn+QesHgEtTkULMTE6x41Z2dihbxDE6fFD+M01BdtYzq2ZufViPpGuM6ij0QBO2UPI3Lx/du1p/LZcAwdifz4/s7lZPoFdLbSsMebOfalytV5bknB2P10/uPWZ7gT0X2gPwO1vvf33Zowa5/sPHP8Gt2houYs3ad86e0e6ugmrCEKEYfZF5XVjiGKqxJXUyDG7JOuuYa8ARz1JelFajKYAM7Ev6fjLCFCkidSJl9TxMho7UjgTT4fYt4ediGbetnznGi5cw4+kAfbRulFa+pKgVjY2IXLOIJhMp1bUkPv6nzhmEfojxqZdmX+ruL1++6qA2u4wEFhz1MGPHXsixGFxQuMVdinXIVggHqiAbi69hEDnqak6P2sSAfhBJ3LUSVO8FPWeb86PsrczNXcDymyL+ZmN8kEuQoLQMxkQZ5aCOEDxlLse9Kk3zoUkZnhgqsrc/SJVvVRqKasfUkAE2DicoBxTSBE70k666nkSD+yAeJo8s84nur1TTUyynLuj3sZ8uMIHp2THirj7DWW6LJ1e2kQehdur+7cH3UaxF8piLRBjduA+ECgWwmjbQPM4h59eb765q7bSpUqyrmvlouEJho7bn1J99AtlpGFwne6n1l3+z66NeWXU4Ud10/2VV8JbX8H4IjjnQH23D/AK8K1sm4lSqniLl4XFCKptmMxJ1GpzaTrpHvqmMTi9JtWzprDazlnm3ytP8AU10jG0F6ZkBGoB8daFricURraScpPnCM2/A87h5ntPZXq5fxIGltDx595y8X7In106fOPVRDqF+SvbwFZzE9J0UuOoQ5WuDzhrku27RPmaSbk+qiT4nFb0Wk47u9xG/x3hr5nPmePLxijiMxyWbRXkWiSN3jrx4+MDhW8YiJ1+4KmwvyV9g7vuHsFOEA4ADwoRaxWLg5rVsbpiCNWjdHn8Ca9PicVlWLSZt7MJEc8kb/AHCfGs9M+MeoL01DMNiMTI6y0mWdcp1Ag66tHHL76Vy/igpi2hOaByGXe18/jIX2+ydPnCClZnpWd8DmygD6RoxgL14z1yKvYVM8zIOvh7+FS2dn9ZiCYkpbBHiWIrMxQzfQZh+E7McM7j925Wu8s6zhbA/rf7j1hegTH8LWh2Xbn1XBW+8r5/F7P6w/wNWd12c26P2WKMdYUH+KfrNdENZ3Y2z/AMQe4NBveuG/17a0RqoanpUqogxuEF22yEkBuY0I1B0I4HTjQxejpy3B1zkuqrMcCMmsT83QaQGPGjIpTWoymOwz1zomSsfCLnACfBVX5XzZHZmbt0sPsBzcD9e2j5wMuknqpHneb8Xw+ca97X2ndtuFtqpm27jMG1ZSgVJUiM2Y+yeE1fwGJ6y0j/KUHgRE8oOoI4eqtzlnVqpYPYrW3VuuZozCGEghmZtZbiMxAIjlMwBRSlNPXOcpnuhTTUqeoKWJSb9ruW4fYoNZjYrldrWwZn4SPe3862GHQNi7APAi6P3KyK28m2QZ4YtB/wDItZV3UUqVKsq5d5ZH+Mw47EuH3p91ecD/APjcD33U/wD2VB5Y2nE4cf1Z97fypsDi82EwicluL9Tz9da2TdJjOj1q6xds2ZiCSGjgFAERw3fefV5tdG7SiJcghhqRwcAHWOwCKK0q6deXa0Cv9m7cqZcFSSDmHEkHmNdQKjfY9uxFwG4cpQAAg8HWOXCYnumjVNV68lZK1hsMxTS+cxA5cSV86Bpy+zuldbBtAlb5UEiNJ8xCQR2Qg17Se2tSaCfhPEG9lCDJ1zW5ytIUIrh5mCPPWe0CukZzl+wNvY3Dk6riNJ5ATw489cg49vYaK4TYFrR1L6gxvDTMCDoBHA+7xkxNKsT/ACeAFt0dtnLLOckgajXMSTO7rqT7e4R5vdGrTRObRQuhjQAKOA4wBRWnrPXl4gbY2DbUoQWlIjUcmduz57DwrQdGR+M3P1afxvVGrvRsxibv6pP43rOUzPccy6EPG2bQ7b936rldD8sH9BY/WH+A1hOi9sDbaDmMTdHvu1t/LKT1GHj8438JrG4C7Gx4XZjWvSJee4FhVnae1HtNC2muAqTKnmAxCkQeIU6+riROT2cdYnihJH7TezlW+NbxmInVAdtuuGtA2HhxLHXd1cfJ55QRw84VDb6SuWUHDuAQkk5t0syKwO56OZj3he/Q9VfaC3DacWiFuRuE8AfYfqrpE4+ChzdIT1gXqXy5ypaDovxcPGXgc50+Ye+Hs7ddp+IfRLjR2shYZOHFgAQeBzd2q6nFZjvqV3suonVFCkjIZIYM3fmjhT4bDYqWz3VIyEDKPShcp1BjUPMzowHKa1WNbeojvbfuKWAw7MAJkE7w3CYldTDNA5m2w7DTvt24rgGyYz5CwLGBFsl/M4b5+g3ZXlMJjPzq+hxj5K5xog4tmIPLTjwpXMHjNct4DzomD6ZK6BB+Tyjxk0rHy9ZE/wCGHKIy2TLXGQgkgrlzEN5p0IUetgNaY7ZuZLRFgk3ASRJGSAhMkrx1YRzy6caht4TGeldXisgAaiTmHm6bpEH5SzoCRU2zbGKVpuurrEEDjO5roo4RcPfmXhFKx8vWRWtdJnIBOGuDdJ9IwYuEDRJ4qoJ5dYvfSfpHdH/tXPnDQmQRmgQV5xpy19p6aeax1Y/8gBjb926LDIpt3C1wAHuMZtQNCBmGnA1ndmswxqFyS3XoWJ5nOpn21uHv5L9hu+4PahH21kNqaY9tIIvKfeprnPdHe6VKlWGnJPK8fxu0OyyD++9CdlG41lWUbtiGfug8u8g0Q8s6suKtOfNa1lHirtP8S+2n6OqF2XfMb1y4LY7SWFv6hPsrWybiuJx9u3GdgszE84j7xQ/GbZU5OrvBdRMoxkElQo3dDmBHitE76jKc0aA6kTGneKBWMcGAjEWmJkA9XxeFiN0ahmmNfOrthETrz7Bm2i0KRi0hoibfnQSp9HmzL4EGpbGMcgt8KQhAjPFuNGyETInUBteWblFVvhZBM4iwRy+Kjw4Lr5rCPHsq1icRlVB11pSROYW5DB9bemXTzW4ccvs6THK/A8WNqHMScSjKJYjqyN0Zp1y6kSp/Z76WHxzsMoxVtmYEKRb58jEa/wBHd8Z7hUdrG8ZxNmG834vtZCPR13DHDnPg9zaIyowxFlZXU5POM3BM5dJKnT5vfq6fLnoPVva8IxbFIfN16siOLndiYKR7J50z7QcA/jdr/t8MoYHl2jN6oHGldchSwxFrKAhJNocGAC6BeZD+GlRNjtQBiLMxBBtcW3oPm8pTTnlPCrUc/QsfD2ifhSEqGc/F+jltsNIJgKSdNd4fJNS4fawtlhevo2UQ24QQ2806D5PL5vfXg3ySQt20OsB6sC3PHQa5dQCtzj9lVm2iCD+MWM0jXq+QL5pBHYV8Mp7az03z8A7Y2jbdiqsCwkka8iAfrHtFFOjx/Gbn6pf4zQ7CWcqLOUtAzFQACe2AOFS4PF9XeY/1X1PXDKthjNkCOkEdmLue8v8AfW08sDfF4Ydrt/CKw+wLufbNu4fTxE+2a2/lf8zDfpP9S1ncYvYOCLLeucgI94rams7sUhcK68zlPjLrWiNVDUqhxl5kRmVc7DgsxOvCY0qlb2pdMzYYbwAk8iH3oifRX/uDsNajGZiwUpUDXbl/T8UfgvPtaCPN5DX+WtSPtm6AfxdyeQGb83nHFPlbnjWvpzyVT7bx72bYdAG3gGGUk5eZAU8VGsc4jiRRAGhlra1wlR1DicmY66Zs2biB5sL4hpHDV/wpc/MOTluGNRqh3Fkj0wJnloNaTjNUCdKhh2rcDR1DkSssAeBzSQCo4QNPnVDd2zeAQjDOSyKzDXdYkgr5usRPfIPDWp0SDNNVB8fc6zL1UrK70nmrGYy8iAp19IUQqTFIB7bxDC4uUeYvsLEifUBWKv7SL3jdJ1Lgn2j7q2m3rzW2JVQxuJlE+iVJJMc9DXPjgy2IW0CAXZACxgDORBJ7NawPqGlTClWWnBvK5iWfaTqTIRLYUdgKhj7SxNFtg6YPCjmcQ5I8EH2UF8qI/wB63/C3/ZpRfZt0dalsCMr5vbaUfWprSL+M2qmYqLyrlDi4CJ10A4jkxGnOaqgsOrHW2JcqVi1566CBoeZXwkdulzHPbDqim0LpYEhlksDmmCATJjj3GqC4hioy3cPPI5CIIXMY3f2+4Huk+jGNOfA8rimySb1iJAnqjEsoIEZeep8Gqylwvny3bRABZRk81c4YHzZ8wkHjqQe2oDjR1Wt3DzMhur3So3YyldCCywdeIHeZLTyxCPYzGRbASCDPZk10W4PV3VqY5yB5bESLZF2zrE/FyHIZZg5NJDKP2hUN3ElSwN/DqV/qvNyhg3o8zr3RzFS/CdRF2xAeCMnznkSE0aFTXttseyG6xmKg3cMWOUn4vjuhjBK81zMD2HuJpHOUJBiDcZsl2wQBmjq9Qq5QdCvIhx3ZorzaxEFCLtkqY0FvziMoaGVdASyfSHHhXixiWIAF7DFzlCRb05yBpzDD2ntmvVvFSoi9hzJEbgjzVDDzePWG2fCBSucgeruNCs46+0sHd+L1QBiWB3eMSJ7RPbMgvZkBS5a3BN05OKydYyyuquOHI86rPivPm9hyeGtvg06zua6B9Kd8QUmb2HDAfm+2SNcvAhl+/XRXOQL2Dx4Voa6rK09WFWODMOSjgIHiD3VT6UYprZUrxKke+rOycSrbrXLLmRkCLEaFjxHOJ9R9XnbdjPctLzYED2iuOcVKAHRhSm0MKp0PW2/fH31svLNchcL43PqSs81gW9tWVHAPh/eFB99GfLidzC+N36rdc9xDszA5cCbkav1Q9WZf9e2oMcy3nbJiLlsqsQoYAFWbMx4ToGX1c+FHdq2suAwwH9QD6gs++oPgSSTkWTmkwNc0lvaSZ8TW8ZrVWZ69CD+Pt8qcrjk44zwGaY/qweRJmW6tu5JxjGHIyuGyyZUIe0Bkf2HnvE6dl2jqbSHQDzRwEADhwgAeoVWx2z1VCbVi2zabuUCQCSfXqSO899deuJ5HwKblT8eMUwtdYpgSVGo3e4EFeIjeJ5iI8ZDHTFumYvlADc3yARPotu8Bx7YNTtbuBQBhrcNIcRpHWFfNmD8WS3PjEU1y3c6wL8GQ2xENA0JXMxjN+cJ4d576sTzQV7lrq9HxjyQrAENoCUAMK3MgjX5fbqYjeBJ/HWllKjdfTPmuBuMSFIAPYo9RDDq9wjr8Og3BG7OVgTu6nhopntIFRWLFwAn4JaDDINANdWDQe4KhEx5wnhVvmg9pchFu/CZU3TBKtEsCnVwDMBtQDzAHZVa8oZbQ+GODkiQGl8xZFcgGc2YjXmRrxEW+rcWkHwZJJ30AhVhTB4md8x4Emoct3d/FLcDIBw3QZJHHQhhxHaD2gSOdhHjAM5/G2QtKABXgMVHMN5y5gfWK83YbqwMYy7qrwbeMh5MnQlblsezvFHGwFt4Y21k67yiZgce/QD1d1eRsqzIPVJI4bo0/1p7Kz1xyhXxAW62G1lXPEcwy8dddRWB6b2Bbxtwcsqfwit5tG2toWigChbgMDQeaR9QHsrB9N7mbFljzRPqrjPcfQmw7pbDWGJJLWrZJPEkqCTT1H0d/4TDfqbX8C0qwriflUT/el891v+yStIMMi4q3l10bN6l/n7qDeU5M20r47rf9mlW9h4hrl8MRACkD3T9daZW7xuI6m4+HDEDLKksWAgEGJjOwMdjRUDXiGK9ZhtZCjLr6SDgmuuVdOwjnFHrthWjMqtHCQD9dDb+BvdYxQWAvFZTenQ66fKk+sHjXfHKJVU+Eqy63MMWhtcmksq9WdQeYPiI7KlxBIGYNh1nM4JWQbe6ZnLyLNJ+cO2l+Db+sLhuUbh4CYBGX9HwjhUl7A35IQWAkwoKzCnzhw5wundzgGtXAqM7jLmuYXWcsodTqum7yuE+2Oc1L+ELedWD4cJAnt0DDRsnDW3HrHMU9yy6jK5w0kMVBWIJgKYI13yJ/SHrifEA5N7CkcGkTKllCAbum6MvZIHqvcNYxENbm5hdSJKrBYZmBy6cfNHivfp7t3FAVs+GgcSFAB4zBy6aG14a9oryivcKhDhCckwFkzrJGnmdZB9vOreKwF0k5Ew4Ho5l4SFBmF10zCecjs1k1YpAkhiLmEzBSzbgMQBmJ0mJzHukeJ9NfVi5FzCnR2G6DABEE6cAOPHl2VaTAXs+q4fITvAIZKktImIkqY15+/wB/ALkqStgkx1hyamS3WRpzGXieR7aXArWWdmy23w2ZZOiyQAWB0CiOIHjPaZm2rcZGtPoXVSe4mUmB6zRK1YUE5VAPCQoHvjh91BulKMerycRmMkxA0k1xnKMuxOgabh/CuEdjq74c+ouBRvy7XdcGvdeP9lWax2Faxi8IWMx1LCeQDjTwEGjnlxUtiMMOQtsfpMB/drAvtjzcw1pV81WtAnt1X+VX6p4OyFwcDgLtoD6azVyqijtHZIvEHOyQCu7zB7R28CDyjvNQ4jYQdi3W3BJcwDHnmYkawOA7tO+ilIVuM5gDV2OQrL1z7xQzpIyAREaQYWRwMHtNRr0f83464coUAaRutm8ddQddaLU9OuVDLOxsrAi48BmbKdRvLlI8J3gOR4aaVFh+jgRXXrrjZ7eSSdV1JzDsIn3CjFI068kDDsNSpXO8Z8+hgxvbsgyBve4VWXoxAI6+7qGHEcGBB4+JPiFPKjdI1evJQV+jIMnrro48Dpq2bh3cPCBRi1byqASTGknifHtPfSe8BOo05c/Z21BYxoYwQV56x2xGhOtZyzmaiRX22kog/rF98iua7aw5F1h2Eg+omuoY8gi2Rr8bb/iFYjpvhTZxjg8SZ+kSfvHqrKO49Gv+Dwv6i1/AtKn6Nn8Tw36m1/AtKsNOSdOrObbFxflNZX2paH21s9u7Ia3eR7VlmQIwbIBMlgZyyCdByrn2J28Lu0TimBKdcrwOORGGUa6TlUV0XCeUbBXONw2/1ikfvLK++tIC3NsIsgh8w9AoQ3vqFNvDKHNu4FaYYAEGCQddOYNWemG1bZUXbVxLk7qZXDAE9sH6+yor3STZ9lLFk3S/VKAxtoWUkedvaTJJ1E0DL0gsnmR4qfsmpV21ZP5Qe/7RTW+lWzdSpYDTjbbTTXSvOO6ZbPfKqFYGmtk/avL7aBr2Mw7+c1to7RP1imOIw3H4r2Dtns7ST66itX9nNacG6MxOYHI4jgIkLw04VWw74FbJzXFzTMnNMa91W5F+1i8Mh3TbXSNABpxjQcJqb8L2fzi0AxxwyujWb1tgwhoOiyOJBEcaptjktiBctsNTwU854nX/AMUuUar8LWfzi1Fe2mh826o/14UP2VtKwbRLtYD5vNJSfV3VR2fYt3EvM9xEIO5mZV7zAJ7+VAVtXbSkFXtqRMR38fRqpty/1vVJbYOzkpp84qOzuoZdx627bW1KOzEQ0qefbO72cq0XRbZtu3cF67fsFwTAF1IGnIA+Ov8A5oB/lO3cRh4MlbQn9l2NT+WG7OMtAcRaT3vc/lWe6Z7S6/EsQwYKuWR6zyq/5UGY49Dw/F7RH732zUGkVguCR2MZblst3bwP1Co/w9Z+V+633VDheltu1aUK4kkaDUihPSPpauIMEgBEbKTpmcxqB6iB4mgOfh+z8r90/dS/D9n5R+ifup+iPSjC27a9biEEDgZ+wUbxnT3AhCVvq2hIhW1I4DzeZimqgf4fs/KP0T91P+H7Pyj9E/dWM/2hY5yLwBuSXAB0kyY00q3szF4RLis92RMtuMeHdHhVRp/w/Z+Ufon7qX4fs/KP0T91Kz02wquoFxsnExbb2RFXNp9PcK6QmZu2Uj66mqqZ6QWflH6J+6vH+0Ns+aHY9y/zrN7T6Ro94lSyqx3t0T4DXTSoNm7SCMWaSDB07uVVLa6xfe+fi8O7cpLBR76nvYG7aE3cO0H823WR3EKZHjVXBeUDD2QPi7vboF/xUew3TzB3YZbyiBJFw5CPU2h9RNLlQ9dm372ULZZFDI2a4QugYHzdW5VkfKi342GjlHvJ+2ts/lJwaFouNc7Mikj2tA99c96b9JkxjgpbKZQdWIJMxyHDh2njUHbujBnBYX9Ra/gWlXNei3lZXD4SzZuW2dra5cwPogkL7Fyj1U9ZpXO7N3QDtNer2oAot0wwSJtG/asJlUXAqqDoCQsgSdBmJjkPCtPivI7ilVTbuWrhAllMqZ5gEgg68zFaZYPZ27M8ajxTRMUdt9DMX8IFjqfjSCYLpEDnIaI9/dWwwfkSJQddiQG5hEzAftMwJ9gpY5XYvHhwq2MJzFdLfyGjliyP+j/9lS2/Iwy/+6B8bR/zKWU58iwIqK/BkTXRf/R64DPwpP8Atn/HVa55GrxM/CLf0W++llOcF8vqqIYiTw5V0O55F8Sfy9n2OPsqsnkSxYM9dhz63/wUspiLdv21cvjQVs28j+MmQ9j6b/5dR4nyTY487EfrG/wUsc5xTTUduBGlbi95HdoE+baP/U+9aiHkg2iPyVs+FxftoMxaQhgORrf+V5QMfaj8ws+p7kUOPkv2j+ZERH9In+KtJ0v8nWNx2JF4G0o6q2kM5kECW0VCPOJ50HOLt3eUDiONeGthlJrc2vI5i5k3MP8ASf8Ay69WvI3igZN6x7X/AMFLKc+NiNOVerzQMorog8jeImTfsx4N91OfIneJJOJtj9hvvpZTltptZojhFHPnpW+HkIf/AJtR/wBI/wCZV6x5FSsTixp2Wf8A7KWU50bQ4D11L3Cuj/8AoyP+aP8A2v8A+6mHkfTniX9SD/FSynJ7548jUtoygrqLeReySScRd1+atTWfI5h1/L3j9D/DSynJb7QO8caGvc3q7e/kcwp1N6/7U/y6x23PI5irRmwy4hTpxCOJ7QxynxDeqllMTZsyZHCvWJThW+2R5G8U39Ndt2geSy7fYvvNV+kvkwxFm6osA3reUEMWRSDzBDMOeojt7qWMKoilX0P0U2KiYPDq9hFcWxnBCne9IyJkkyePOlUtX//Z"/>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3" name="2 Rectángulo"/>
          <p:cNvSpPr/>
          <p:nvPr/>
        </p:nvSpPr>
        <p:spPr>
          <a:xfrm>
            <a:off x="155575" y="3970953"/>
            <a:ext cx="2760241" cy="2246769"/>
          </a:xfrm>
          <a:prstGeom prst="rect">
            <a:avLst/>
          </a:prstGeom>
        </p:spPr>
        <p:txBody>
          <a:bodyPr wrap="square">
            <a:spAutoFit/>
          </a:bodyPr>
          <a:lstStyle/>
          <a:p>
            <a:pPr algn="ctr"/>
            <a:r>
              <a:rPr lang="es-CO" sz="2000" b="1" dirty="0">
                <a:solidFill>
                  <a:srgbClr val="FF0000"/>
                </a:solidFill>
              </a:rPr>
              <a:t>Para las bases no se necesita zarandear, para pegar ladrillo si, pero no tan </a:t>
            </a:r>
            <a:r>
              <a:rPr lang="es-CO" sz="2000" b="1" dirty="0" smtClean="0">
                <a:solidFill>
                  <a:srgbClr val="FF0000"/>
                </a:solidFill>
              </a:rPr>
              <a:t>fina </a:t>
            </a:r>
            <a:r>
              <a:rPr lang="es-CO" sz="2000" b="1" dirty="0">
                <a:solidFill>
                  <a:srgbClr val="FF0000"/>
                </a:solidFill>
              </a:rPr>
              <a:t>y para pañete es más </a:t>
            </a:r>
            <a:r>
              <a:rPr lang="es-CO" sz="2000" b="1" dirty="0" smtClean="0">
                <a:solidFill>
                  <a:srgbClr val="FF0000"/>
                </a:solidFill>
              </a:rPr>
              <a:t>fina y </a:t>
            </a:r>
            <a:r>
              <a:rPr lang="es-CO" sz="2000" b="1" dirty="0">
                <a:solidFill>
                  <a:srgbClr val="FF0000"/>
                </a:solidFill>
              </a:rPr>
              <a:t>lo que queda en la zaranda se desecha.  </a:t>
            </a:r>
          </a:p>
        </p:txBody>
      </p:sp>
      <p:pic>
        <p:nvPicPr>
          <p:cNvPr id="1026" name="Picture 2" descr="http://t2.gstatic.com/images?q=tbn:ANd9GcTqIb1WvjPgQoWyAf4Wyy4rc0G5i7Q57Lj42NMIJxKfnIpF15e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1138" y="1700808"/>
            <a:ext cx="2734998" cy="2088232"/>
          </a:xfrm>
          <a:prstGeom prst="rect">
            <a:avLst/>
          </a:prstGeom>
          <a:noFill/>
          <a:extLst>
            <a:ext uri="{909E8E84-426E-40DD-AFC4-6F175D3DCCD1}">
              <a14:hiddenFill xmlns:a14="http://schemas.microsoft.com/office/drawing/2010/main">
                <a:solidFill>
                  <a:srgbClr val="FFFFFF"/>
                </a:solidFill>
              </a14:hiddenFill>
            </a:ext>
          </a:extLst>
        </p:spPr>
      </p:pic>
      <p:sp>
        <p:nvSpPr>
          <p:cNvPr id="13" name="12 Rectángulo"/>
          <p:cNvSpPr/>
          <p:nvPr/>
        </p:nvSpPr>
        <p:spPr>
          <a:xfrm>
            <a:off x="3061138" y="3970953"/>
            <a:ext cx="2734998" cy="2554545"/>
          </a:xfrm>
          <a:prstGeom prst="rect">
            <a:avLst/>
          </a:prstGeom>
        </p:spPr>
        <p:txBody>
          <a:bodyPr wrap="square">
            <a:spAutoFit/>
          </a:bodyPr>
          <a:lstStyle/>
          <a:p>
            <a:pPr algn="ctr"/>
            <a:r>
              <a:rPr lang="es-CO" sz="2000" b="1" dirty="0">
                <a:solidFill>
                  <a:srgbClr val="FF0000"/>
                </a:solidFill>
              </a:rPr>
              <a:t>Para la cocina; has la prueba sirniendo achira, tu no le ves lo que no sirve, pero cuando es sometida al zarandeo lo descubres, y desechas lo que queda en el colador. </a:t>
            </a:r>
          </a:p>
        </p:txBody>
      </p:sp>
      <p:sp>
        <p:nvSpPr>
          <p:cNvPr id="14" name="13 Rectángulo"/>
          <p:cNvSpPr/>
          <p:nvPr/>
        </p:nvSpPr>
        <p:spPr>
          <a:xfrm>
            <a:off x="6084167" y="3987016"/>
            <a:ext cx="3028173" cy="2554545"/>
          </a:xfrm>
          <a:prstGeom prst="rect">
            <a:avLst/>
          </a:prstGeom>
        </p:spPr>
        <p:txBody>
          <a:bodyPr wrap="square">
            <a:spAutoFit/>
          </a:bodyPr>
          <a:lstStyle/>
          <a:p>
            <a:pPr algn="ctr"/>
            <a:r>
              <a:rPr lang="es-CO" sz="2000" b="1" dirty="0">
                <a:solidFill>
                  <a:srgbClr val="FF0000"/>
                </a:solidFill>
              </a:rPr>
              <a:t>En las cosas espirituales sucede lo mismo; para </a:t>
            </a:r>
            <a:r>
              <a:rPr lang="es-CO" sz="2000" b="1" dirty="0" smtClean="0">
                <a:solidFill>
                  <a:srgbClr val="FF0000"/>
                </a:solidFill>
              </a:rPr>
              <a:t>entregarte </a:t>
            </a:r>
            <a:r>
              <a:rPr lang="es-CO" sz="2000" b="1" dirty="0">
                <a:solidFill>
                  <a:srgbClr val="FF0000"/>
                </a:solidFill>
              </a:rPr>
              <a:t>a </a:t>
            </a:r>
            <a:r>
              <a:rPr lang="es-CO" sz="2000" b="1" dirty="0" smtClean="0">
                <a:solidFill>
                  <a:srgbClr val="FF0000"/>
                </a:solidFill>
              </a:rPr>
              <a:t>Cristo </a:t>
            </a:r>
            <a:r>
              <a:rPr lang="es-CO" sz="2000" b="1" dirty="0">
                <a:solidFill>
                  <a:srgbClr val="FF0000"/>
                </a:solidFill>
              </a:rPr>
              <a:t>tu vienes como estas, y después comienza el zarandeo, pero esta vez es a la inversa, se  desecha lo que se sale por el colador. </a:t>
            </a:r>
          </a:p>
        </p:txBody>
      </p:sp>
    </p:spTree>
    <p:extLst>
      <p:ext uri="{BB962C8B-B14F-4D97-AF65-F5344CB8AC3E}">
        <p14:creationId xmlns:p14="http://schemas.microsoft.com/office/powerpoint/2010/main" val="2521712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32"/>
                                        </p:tgtEl>
                                        <p:attrNameLst>
                                          <p:attrName>style.visibility</p:attrName>
                                        </p:attrNameLst>
                                      </p:cBhvr>
                                      <p:to>
                                        <p:strVal val="visible"/>
                                      </p:to>
                                    </p:set>
                                    <p:animEffect transition="in" filter="wipe(down)">
                                      <p:cBhvr>
                                        <p:cTn id="7" dur="500"/>
                                        <p:tgtEl>
                                          <p:spTgt spid="103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ipe(down)">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040"/>
                                        </p:tgtEl>
                                        <p:attrNameLst>
                                          <p:attrName>style.visibility</p:attrName>
                                        </p:attrNameLst>
                                      </p:cBhvr>
                                      <p:to>
                                        <p:strVal val="visible"/>
                                      </p:to>
                                    </p:set>
                                    <p:animEffect transition="in" filter="wipe(down)">
                                      <p:cBhvr>
                                        <p:cTn id="17" dur="500"/>
                                        <p:tgtEl>
                                          <p:spTgt spid="1040"/>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80">
                                          <p:stCondLst>
                                            <p:cond delay="0"/>
                                          </p:stCondLst>
                                        </p:cTn>
                                        <p:tgtEl>
                                          <p:spTgt spid="3"/>
                                        </p:tgtEl>
                                      </p:cBhvr>
                                    </p:animEffect>
                                    <p:anim calcmode="lin" valueType="num">
                                      <p:cBhvr>
                                        <p:cTn id="23"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8" dur="26">
                                          <p:stCondLst>
                                            <p:cond delay="650"/>
                                          </p:stCondLst>
                                        </p:cTn>
                                        <p:tgtEl>
                                          <p:spTgt spid="3"/>
                                        </p:tgtEl>
                                      </p:cBhvr>
                                      <p:to x="100000" y="60000"/>
                                    </p:animScale>
                                    <p:animScale>
                                      <p:cBhvr>
                                        <p:cTn id="29" dur="166" decel="50000">
                                          <p:stCondLst>
                                            <p:cond delay="676"/>
                                          </p:stCondLst>
                                        </p:cTn>
                                        <p:tgtEl>
                                          <p:spTgt spid="3"/>
                                        </p:tgtEl>
                                      </p:cBhvr>
                                      <p:to x="100000" y="100000"/>
                                    </p:animScale>
                                    <p:animScale>
                                      <p:cBhvr>
                                        <p:cTn id="30" dur="26">
                                          <p:stCondLst>
                                            <p:cond delay="1312"/>
                                          </p:stCondLst>
                                        </p:cTn>
                                        <p:tgtEl>
                                          <p:spTgt spid="3"/>
                                        </p:tgtEl>
                                      </p:cBhvr>
                                      <p:to x="100000" y="80000"/>
                                    </p:animScale>
                                    <p:animScale>
                                      <p:cBhvr>
                                        <p:cTn id="31" dur="166" decel="50000">
                                          <p:stCondLst>
                                            <p:cond delay="1338"/>
                                          </p:stCondLst>
                                        </p:cTn>
                                        <p:tgtEl>
                                          <p:spTgt spid="3"/>
                                        </p:tgtEl>
                                      </p:cBhvr>
                                      <p:to x="100000" y="100000"/>
                                    </p:animScale>
                                    <p:animScale>
                                      <p:cBhvr>
                                        <p:cTn id="32" dur="26">
                                          <p:stCondLst>
                                            <p:cond delay="1642"/>
                                          </p:stCondLst>
                                        </p:cTn>
                                        <p:tgtEl>
                                          <p:spTgt spid="3"/>
                                        </p:tgtEl>
                                      </p:cBhvr>
                                      <p:to x="100000" y="90000"/>
                                    </p:animScale>
                                    <p:animScale>
                                      <p:cBhvr>
                                        <p:cTn id="33" dur="166" decel="50000">
                                          <p:stCondLst>
                                            <p:cond delay="1668"/>
                                          </p:stCondLst>
                                        </p:cTn>
                                        <p:tgtEl>
                                          <p:spTgt spid="3"/>
                                        </p:tgtEl>
                                      </p:cBhvr>
                                      <p:to x="100000" y="100000"/>
                                    </p:animScale>
                                    <p:animScale>
                                      <p:cBhvr>
                                        <p:cTn id="34" dur="26">
                                          <p:stCondLst>
                                            <p:cond delay="1808"/>
                                          </p:stCondLst>
                                        </p:cTn>
                                        <p:tgtEl>
                                          <p:spTgt spid="3"/>
                                        </p:tgtEl>
                                      </p:cBhvr>
                                      <p:to x="100000" y="95000"/>
                                    </p:animScale>
                                    <p:animScale>
                                      <p:cBhvr>
                                        <p:cTn id="35" dur="166" decel="50000">
                                          <p:stCondLst>
                                            <p:cond delay="1834"/>
                                          </p:stCondLst>
                                        </p:cTn>
                                        <p:tgtEl>
                                          <p:spTgt spid="3"/>
                                        </p:tgtEl>
                                      </p:cBhvr>
                                      <p:to x="100000" y="100000"/>
                                    </p:animScale>
                                  </p:childTnLst>
                                </p:cTn>
                              </p:par>
                            </p:childTnLst>
                          </p:cTn>
                        </p:par>
                      </p:childTnLst>
                    </p:cTn>
                  </p:par>
                  <p:par>
                    <p:cTn id="36" fill="hold">
                      <p:stCondLst>
                        <p:cond delay="indefinite"/>
                      </p:stCondLst>
                      <p:childTnLst>
                        <p:par>
                          <p:cTn id="37" fill="hold">
                            <p:stCondLst>
                              <p:cond delay="0"/>
                            </p:stCondLst>
                            <p:childTnLst>
                              <p:par>
                                <p:cTn id="38" presetID="26" presetClass="entr" presetSubtype="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down)">
                                      <p:cBhvr>
                                        <p:cTn id="40" dur="580">
                                          <p:stCondLst>
                                            <p:cond delay="0"/>
                                          </p:stCondLst>
                                        </p:cTn>
                                        <p:tgtEl>
                                          <p:spTgt spid="13"/>
                                        </p:tgtEl>
                                      </p:cBhvr>
                                    </p:animEffect>
                                    <p:anim calcmode="lin" valueType="num">
                                      <p:cBhvr>
                                        <p:cTn id="41"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42"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3"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44"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45"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46" dur="26">
                                          <p:stCondLst>
                                            <p:cond delay="650"/>
                                          </p:stCondLst>
                                        </p:cTn>
                                        <p:tgtEl>
                                          <p:spTgt spid="13"/>
                                        </p:tgtEl>
                                      </p:cBhvr>
                                      <p:to x="100000" y="60000"/>
                                    </p:animScale>
                                    <p:animScale>
                                      <p:cBhvr>
                                        <p:cTn id="47" dur="166" decel="50000">
                                          <p:stCondLst>
                                            <p:cond delay="676"/>
                                          </p:stCondLst>
                                        </p:cTn>
                                        <p:tgtEl>
                                          <p:spTgt spid="13"/>
                                        </p:tgtEl>
                                      </p:cBhvr>
                                      <p:to x="100000" y="100000"/>
                                    </p:animScale>
                                    <p:animScale>
                                      <p:cBhvr>
                                        <p:cTn id="48" dur="26">
                                          <p:stCondLst>
                                            <p:cond delay="1312"/>
                                          </p:stCondLst>
                                        </p:cTn>
                                        <p:tgtEl>
                                          <p:spTgt spid="13"/>
                                        </p:tgtEl>
                                      </p:cBhvr>
                                      <p:to x="100000" y="80000"/>
                                    </p:animScale>
                                    <p:animScale>
                                      <p:cBhvr>
                                        <p:cTn id="49" dur="166" decel="50000">
                                          <p:stCondLst>
                                            <p:cond delay="1338"/>
                                          </p:stCondLst>
                                        </p:cTn>
                                        <p:tgtEl>
                                          <p:spTgt spid="13"/>
                                        </p:tgtEl>
                                      </p:cBhvr>
                                      <p:to x="100000" y="100000"/>
                                    </p:animScale>
                                    <p:animScale>
                                      <p:cBhvr>
                                        <p:cTn id="50" dur="26">
                                          <p:stCondLst>
                                            <p:cond delay="1642"/>
                                          </p:stCondLst>
                                        </p:cTn>
                                        <p:tgtEl>
                                          <p:spTgt spid="13"/>
                                        </p:tgtEl>
                                      </p:cBhvr>
                                      <p:to x="100000" y="90000"/>
                                    </p:animScale>
                                    <p:animScale>
                                      <p:cBhvr>
                                        <p:cTn id="51" dur="166" decel="50000">
                                          <p:stCondLst>
                                            <p:cond delay="1668"/>
                                          </p:stCondLst>
                                        </p:cTn>
                                        <p:tgtEl>
                                          <p:spTgt spid="13"/>
                                        </p:tgtEl>
                                      </p:cBhvr>
                                      <p:to x="100000" y="100000"/>
                                    </p:animScale>
                                    <p:animScale>
                                      <p:cBhvr>
                                        <p:cTn id="52" dur="26">
                                          <p:stCondLst>
                                            <p:cond delay="1808"/>
                                          </p:stCondLst>
                                        </p:cTn>
                                        <p:tgtEl>
                                          <p:spTgt spid="13"/>
                                        </p:tgtEl>
                                      </p:cBhvr>
                                      <p:to x="100000" y="95000"/>
                                    </p:animScale>
                                    <p:animScale>
                                      <p:cBhvr>
                                        <p:cTn id="53" dur="166" decel="50000">
                                          <p:stCondLst>
                                            <p:cond delay="1834"/>
                                          </p:stCondLst>
                                        </p:cTn>
                                        <p:tgtEl>
                                          <p:spTgt spid="13"/>
                                        </p:tgtEl>
                                      </p:cBhvr>
                                      <p:to x="100000" y="100000"/>
                                    </p:animScale>
                                  </p:childTnLst>
                                </p:cTn>
                              </p:par>
                            </p:childTnLst>
                          </p:cTn>
                        </p:par>
                      </p:childTnLst>
                    </p:cTn>
                  </p:par>
                  <p:par>
                    <p:cTn id="54" fill="hold">
                      <p:stCondLst>
                        <p:cond delay="indefinite"/>
                      </p:stCondLst>
                      <p:childTnLst>
                        <p:par>
                          <p:cTn id="55" fill="hold">
                            <p:stCondLst>
                              <p:cond delay="0"/>
                            </p:stCondLst>
                            <p:childTnLst>
                              <p:par>
                                <p:cTn id="56" presetID="26" presetClass="entr" presetSubtype="0" fill="hold" grpId="0" nodeType="click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wipe(down)">
                                      <p:cBhvr>
                                        <p:cTn id="58" dur="580">
                                          <p:stCondLst>
                                            <p:cond delay="0"/>
                                          </p:stCondLst>
                                        </p:cTn>
                                        <p:tgtEl>
                                          <p:spTgt spid="14"/>
                                        </p:tgtEl>
                                      </p:cBhvr>
                                    </p:animEffect>
                                    <p:anim calcmode="lin" valueType="num">
                                      <p:cBhvr>
                                        <p:cTn id="59"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64" dur="26">
                                          <p:stCondLst>
                                            <p:cond delay="650"/>
                                          </p:stCondLst>
                                        </p:cTn>
                                        <p:tgtEl>
                                          <p:spTgt spid="14"/>
                                        </p:tgtEl>
                                      </p:cBhvr>
                                      <p:to x="100000" y="60000"/>
                                    </p:animScale>
                                    <p:animScale>
                                      <p:cBhvr>
                                        <p:cTn id="65" dur="166" decel="50000">
                                          <p:stCondLst>
                                            <p:cond delay="676"/>
                                          </p:stCondLst>
                                        </p:cTn>
                                        <p:tgtEl>
                                          <p:spTgt spid="14"/>
                                        </p:tgtEl>
                                      </p:cBhvr>
                                      <p:to x="100000" y="100000"/>
                                    </p:animScale>
                                    <p:animScale>
                                      <p:cBhvr>
                                        <p:cTn id="66" dur="26">
                                          <p:stCondLst>
                                            <p:cond delay="1312"/>
                                          </p:stCondLst>
                                        </p:cTn>
                                        <p:tgtEl>
                                          <p:spTgt spid="14"/>
                                        </p:tgtEl>
                                      </p:cBhvr>
                                      <p:to x="100000" y="80000"/>
                                    </p:animScale>
                                    <p:animScale>
                                      <p:cBhvr>
                                        <p:cTn id="67" dur="166" decel="50000">
                                          <p:stCondLst>
                                            <p:cond delay="1338"/>
                                          </p:stCondLst>
                                        </p:cTn>
                                        <p:tgtEl>
                                          <p:spTgt spid="14"/>
                                        </p:tgtEl>
                                      </p:cBhvr>
                                      <p:to x="100000" y="100000"/>
                                    </p:animScale>
                                    <p:animScale>
                                      <p:cBhvr>
                                        <p:cTn id="68" dur="26">
                                          <p:stCondLst>
                                            <p:cond delay="1642"/>
                                          </p:stCondLst>
                                        </p:cTn>
                                        <p:tgtEl>
                                          <p:spTgt spid="14"/>
                                        </p:tgtEl>
                                      </p:cBhvr>
                                      <p:to x="100000" y="90000"/>
                                    </p:animScale>
                                    <p:animScale>
                                      <p:cBhvr>
                                        <p:cTn id="69" dur="166" decel="50000">
                                          <p:stCondLst>
                                            <p:cond delay="1668"/>
                                          </p:stCondLst>
                                        </p:cTn>
                                        <p:tgtEl>
                                          <p:spTgt spid="14"/>
                                        </p:tgtEl>
                                      </p:cBhvr>
                                      <p:to x="100000" y="100000"/>
                                    </p:animScale>
                                    <p:animScale>
                                      <p:cBhvr>
                                        <p:cTn id="70" dur="26">
                                          <p:stCondLst>
                                            <p:cond delay="1808"/>
                                          </p:stCondLst>
                                        </p:cTn>
                                        <p:tgtEl>
                                          <p:spTgt spid="14"/>
                                        </p:tgtEl>
                                      </p:cBhvr>
                                      <p:to x="100000" y="95000"/>
                                    </p:animScale>
                                    <p:animScale>
                                      <p:cBhvr>
                                        <p:cTn id="71" dur="166" decel="50000">
                                          <p:stCondLst>
                                            <p:cond delay="1834"/>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274638"/>
            <a:ext cx="8496944" cy="1143000"/>
          </a:xfrm>
        </p:spPr>
        <p:txBody>
          <a:bodyPr>
            <a:normAutofit fontScale="90000"/>
          </a:bodyPr>
          <a:lstStyle/>
          <a:p>
            <a:r>
              <a:rPr lang="es-CO" b="1" i="1" dirty="0" smtClean="0">
                <a:solidFill>
                  <a:srgbClr val="FF0000"/>
                </a:solidFill>
                <a:latin typeface="Agency FB" pitchFamily="34" charset="0"/>
              </a:rPr>
              <a:t>¿Quién es el que mueve la zaranda espiritual?</a:t>
            </a:r>
            <a:endParaRPr lang="es-CO" b="1" i="1" dirty="0">
              <a:solidFill>
                <a:srgbClr val="FF0000"/>
              </a:solidFill>
              <a:latin typeface="Agency FB" pitchFamily="34" charset="0"/>
            </a:endParaRPr>
          </a:p>
        </p:txBody>
      </p:sp>
      <p:sp>
        <p:nvSpPr>
          <p:cNvPr id="4" name="3 Marcador de contenido"/>
          <p:cNvSpPr>
            <a:spLocks noGrp="1"/>
          </p:cNvSpPr>
          <p:nvPr>
            <p:ph idx="1"/>
          </p:nvPr>
        </p:nvSpPr>
        <p:spPr>
          <a:xfrm>
            <a:off x="457200" y="1600200"/>
            <a:ext cx="8229600" cy="1077218"/>
          </a:xfrm>
          <a:prstGeom prst="rect">
            <a:avLst/>
          </a:prstGeom>
        </p:spPr>
        <p:txBody>
          <a:bodyPr>
            <a:spAutoFit/>
          </a:bodyPr>
          <a:lstStyle/>
          <a:p>
            <a:pPr marL="0" indent="0" algn="ctr">
              <a:buNone/>
            </a:pPr>
            <a:r>
              <a:rPr lang="es-CO" dirty="0" smtClean="0"/>
              <a:t>Esto no lo sabríamos si no fuera por lo que Jesús dijo en </a:t>
            </a:r>
            <a:r>
              <a:rPr lang="es-CO" dirty="0" smtClean="0">
                <a:solidFill>
                  <a:srgbClr val="FF0000"/>
                </a:solidFill>
              </a:rPr>
              <a:t>Lucas 22:31-32.</a:t>
            </a:r>
            <a:endParaRPr lang="es-CO" dirty="0"/>
          </a:p>
        </p:txBody>
      </p:sp>
      <p:sp>
        <p:nvSpPr>
          <p:cNvPr id="3" name="2 Rectángulo"/>
          <p:cNvSpPr/>
          <p:nvPr/>
        </p:nvSpPr>
        <p:spPr>
          <a:xfrm>
            <a:off x="179512" y="2996952"/>
            <a:ext cx="5760640" cy="4308872"/>
          </a:xfrm>
          <a:prstGeom prst="rect">
            <a:avLst/>
          </a:prstGeom>
        </p:spPr>
        <p:txBody>
          <a:bodyPr wrap="square">
            <a:spAutoFit/>
          </a:bodyPr>
          <a:lstStyle/>
          <a:p>
            <a:pPr algn="ctr"/>
            <a:r>
              <a:rPr lang="es-CO" sz="3200" dirty="0" smtClean="0"/>
              <a:t>«Dijo </a:t>
            </a:r>
            <a:r>
              <a:rPr lang="es-CO" sz="3200" dirty="0"/>
              <a:t>también el Señor: Simón, Simón, he aquí </a:t>
            </a:r>
            <a:r>
              <a:rPr lang="es-CO" sz="3200" i="1" u="sng" dirty="0"/>
              <a:t>Satanás</a:t>
            </a:r>
            <a:r>
              <a:rPr lang="es-CO" sz="3200" dirty="0"/>
              <a:t> os ha pedido para zarandearos como a trigo</a:t>
            </a:r>
            <a:r>
              <a:rPr lang="es-CO" sz="3200" dirty="0" smtClean="0"/>
              <a:t>;</a:t>
            </a:r>
            <a:r>
              <a:rPr lang="es-CO" sz="3200" dirty="0"/>
              <a:t> mas yo he rogado por ti que tu fe no falte; y tú, una vez convertido, confirma a tus hermanos».</a:t>
            </a:r>
          </a:p>
          <a:p>
            <a:pPr algn="ctr"/>
            <a:endParaRPr lang="es-CO" sz="3200" dirty="0"/>
          </a:p>
          <a:p>
            <a:endParaRPr lang="es-CO" dirty="0"/>
          </a:p>
        </p:txBody>
      </p:sp>
      <p:pic>
        <p:nvPicPr>
          <p:cNvPr id="1026" name="Picture 2" descr="http://1.bp.blogspot.com/_iO5gPwG3tNQ/SBqHQVsXjgI/AAAAAAAAAHk/sK2tt035dwI/s400/jesus+tenta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996952"/>
            <a:ext cx="2736304"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938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wipe(down)">
                                      <p:cBhvr>
                                        <p:cTn id="25" dur="580">
                                          <p:stCondLst>
                                            <p:cond delay="0"/>
                                          </p:stCondLst>
                                        </p:cTn>
                                        <p:tgtEl>
                                          <p:spTgt spid="4">
                                            <p:txEl>
                                              <p:pRg st="0" end="0"/>
                                            </p:txEl>
                                          </p:spTgt>
                                        </p:tgtEl>
                                      </p:cBhvr>
                                    </p:animEffect>
                                    <p:anim calcmode="lin" valueType="num">
                                      <p:cBhvr>
                                        <p:cTn id="26"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xEl>
                                              <p:pRg st="0" end="0"/>
                                            </p:txEl>
                                          </p:spTgt>
                                        </p:tgtEl>
                                      </p:cBhvr>
                                      <p:to x="100000" y="60000"/>
                                    </p:animScale>
                                    <p:animScale>
                                      <p:cBhvr>
                                        <p:cTn id="32" dur="166" decel="50000">
                                          <p:stCondLst>
                                            <p:cond delay="676"/>
                                          </p:stCondLst>
                                        </p:cTn>
                                        <p:tgtEl>
                                          <p:spTgt spid="4">
                                            <p:txEl>
                                              <p:pRg st="0" end="0"/>
                                            </p:txEl>
                                          </p:spTgt>
                                        </p:tgtEl>
                                      </p:cBhvr>
                                      <p:to x="100000" y="100000"/>
                                    </p:animScale>
                                    <p:animScale>
                                      <p:cBhvr>
                                        <p:cTn id="33" dur="26">
                                          <p:stCondLst>
                                            <p:cond delay="1312"/>
                                          </p:stCondLst>
                                        </p:cTn>
                                        <p:tgtEl>
                                          <p:spTgt spid="4">
                                            <p:txEl>
                                              <p:pRg st="0" end="0"/>
                                            </p:txEl>
                                          </p:spTgt>
                                        </p:tgtEl>
                                      </p:cBhvr>
                                      <p:to x="100000" y="80000"/>
                                    </p:animScale>
                                    <p:animScale>
                                      <p:cBhvr>
                                        <p:cTn id="34" dur="166" decel="50000">
                                          <p:stCondLst>
                                            <p:cond delay="1338"/>
                                          </p:stCondLst>
                                        </p:cTn>
                                        <p:tgtEl>
                                          <p:spTgt spid="4">
                                            <p:txEl>
                                              <p:pRg st="0" end="0"/>
                                            </p:txEl>
                                          </p:spTgt>
                                        </p:tgtEl>
                                      </p:cBhvr>
                                      <p:to x="100000" y="100000"/>
                                    </p:animScale>
                                    <p:animScale>
                                      <p:cBhvr>
                                        <p:cTn id="35" dur="26">
                                          <p:stCondLst>
                                            <p:cond delay="1642"/>
                                          </p:stCondLst>
                                        </p:cTn>
                                        <p:tgtEl>
                                          <p:spTgt spid="4">
                                            <p:txEl>
                                              <p:pRg st="0" end="0"/>
                                            </p:txEl>
                                          </p:spTgt>
                                        </p:tgtEl>
                                      </p:cBhvr>
                                      <p:to x="100000" y="90000"/>
                                    </p:animScale>
                                    <p:animScale>
                                      <p:cBhvr>
                                        <p:cTn id="36" dur="166" decel="50000">
                                          <p:stCondLst>
                                            <p:cond delay="1668"/>
                                          </p:stCondLst>
                                        </p:cTn>
                                        <p:tgtEl>
                                          <p:spTgt spid="4">
                                            <p:txEl>
                                              <p:pRg st="0" end="0"/>
                                            </p:txEl>
                                          </p:spTgt>
                                        </p:tgtEl>
                                      </p:cBhvr>
                                      <p:to x="100000" y="100000"/>
                                    </p:animScale>
                                    <p:animScale>
                                      <p:cBhvr>
                                        <p:cTn id="37" dur="26">
                                          <p:stCondLst>
                                            <p:cond delay="1808"/>
                                          </p:stCondLst>
                                        </p:cTn>
                                        <p:tgtEl>
                                          <p:spTgt spid="4">
                                            <p:txEl>
                                              <p:pRg st="0" end="0"/>
                                            </p:txEl>
                                          </p:spTgt>
                                        </p:tgtEl>
                                      </p:cBhvr>
                                      <p:to x="100000" y="95000"/>
                                    </p:animScale>
                                    <p:animScale>
                                      <p:cBhvr>
                                        <p:cTn id="38" dur="166" decel="50000">
                                          <p:stCondLst>
                                            <p:cond delay="1834"/>
                                          </p:stCondLst>
                                        </p:cTn>
                                        <p:tgtEl>
                                          <p:spTgt spid="4">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barn(inVertical)">
                                      <p:cBhvr>
                                        <p:cTn id="43" dur="500"/>
                                        <p:tgtEl>
                                          <p:spTgt spid="3"/>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1026"/>
                                        </p:tgtEl>
                                        <p:attrNameLst>
                                          <p:attrName>style.visibility</p:attrName>
                                        </p:attrNameLst>
                                      </p:cBhvr>
                                      <p:to>
                                        <p:strVal val="visible"/>
                                      </p:to>
                                    </p:set>
                                    <p:animEffect transition="in" filter="randombar(horizontal)">
                                      <p:cBhvr>
                                        <p:cTn id="48"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656184"/>
          </a:xfrm>
        </p:spPr>
        <p:txBody>
          <a:bodyPr>
            <a:normAutofit lnSpcReduction="10000"/>
          </a:bodyPr>
          <a:lstStyle/>
          <a:p>
            <a:pPr marL="0" indent="0" algn="ctr">
              <a:buNone/>
            </a:pPr>
            <a:r>
              <a:rPr lang="es-CO" sz="3600" i="1" dirty="0">
                <a:solidFill>
                  <a:srgbClr val="FF0000"/>
                </a:solidFill>
              </a:rPr>
              <a:t>¿Cuál es el engaño más antiguo de Satanás y que forma parte de las falsas doctrinas de la «Gran Babilonia</a:t>
            </a:r>
            <a:r>
              <a:rPr lang="es-CO" sz="3600" i="1" dirty="0" smtClean="0">
                <a:solidFill>
                  <a:srgbClr val="FF0000"/>
                </a:solidFill>
              </a:rPr>
              <a:t>»</a:t>
            </a:r>
            <a:endParaRPr lang="es-CO" sz="3600" i="1" dirty="0">
              <a:solidFill>
                <a:srgbClr val="FF0000"/>
              </a:solidFill>
            </a:endParaRPr>
          </a:p>
        </p:txBody>
      </p:sp>
      <p:sp>
        <p:nvSpPr>
          <p:cNvPr id="4" name="3 Rectángulo"/>
          <p:cNvSpPr/>
          <p:nvPr/>
        </p:nvSpPr>
        <p:spPr>
          <a:xfrm>
            <a:off x="333950" y="2204864"/>
            <a:ext cx="5246161" cy="1815882"/>
          </a:xfrm>
          <a:prstGeom prst="rect">
            <a:avLst/>
          </a:prstGeom>
        </p:spPr>
        <p:txBody>
          <a:bodyPr wrap="square">
            <a:spAutoFit/>
          </a:bodyPr>
          <a:lstStyle/>
          <a:p>
            <a:r>
              <a:rPr lang="es-CO" sz="2800" dirty="0" smtClean="0">
                <a:solidFill>
                  <a:srgbClr val="FF0000"/>
                </a:solidFill>
              </a:rPr>
              <a:t>Gén.2:17;3:4</a:t>
            </a:r>
            <a:r>
              <a:rPr lang="es-CO" sz="2800" dirty="0" smtClean="0"/>
              <a:t>. Mas </a:t>
            </a:r>
            <a:r>
              <a:rPr lang="es-CO" sz="2800" dirty="0"/>
              <a:t>del árbol de [la] ciencia del bien y del mal, </a:t>
            </a:r>
            <a:r>
              <a:rPr lang="es-CO" sz="2800" i="1" u="sng" dirty="0"/>
              <a:t>no comerás de él</a:t>
            </a:r>
            <a:r>
              <a:rPr lang="es-CO" sz="2800" dirty="0"/>
              <a:t>; porque el día que de él comieres, </a:t>
            </a:r>
            <a:r>
              <a:rPr lang="es-CO" sz="2800" dirty="0" smtClean="0"/>
              <a:t>morirás</a:t>
            </a:r>
            <a:endParaRPr lang="es-CO" sz="2800" dirty="0"/>
          </a:p>
        </p:txBody>
      </p:sp>
      <p:sp>
        <p:nvSpPr>
          <p:cNvPr id="5" name="4 Rectángulo"/>
          <p:cNvSpPr/>
          <p:nvPr/>
        </p:nvSpPr>
        <p:spPr>
          <a:xfrm>
            <a:off x="333950" y="4869160"/>
            <a:ext cx="8640960" cy="1815882"/>
          </a:xfrm>
          <a:prstGeom prst="rect">
            <a:avLst/>
          </a:prstGeom>
        </p:spPr>
        <p:txBody>
          <a:bodyPr wrap="square">
            <a:spAutoFit/>
          </a:bodyPr>
          <a:lstStyle/>
          <a:p>
            <a:pPr algn="ctr"/>
            <a:r>
              <a:rPr lang="es-CO" dirty="0"/>
              <a:t> </a:t>
            </a:r>
            <a:r>
              <a:rPr lang="es-CO" sz="2800" dirty="0"/>
              <a:t>Era muy precisa la limitación de esta libertad.  El hombre no debía comer del árbol llamado "árbol de la ciencia del bien y del mal</a:t>
            </a:r>
            <a:r>
              <a:rPr lang="es-CO" sz="2800" dirty="0" smtClean="0"/>
              <a:t>".</a:t>
            </a:r>
            <a:r>
              <a:rPr lang="es-CO" sz="2800" dirty="0"/>
              <a:t> La prohibición estaba acompañada de un severo castigo de la transgresión: a saber, la muerte.</a:t>
            </a:r>
          </a:p>
        </p:txBody>
      </p:sp>
      <p:pic>
        <p:nvPicPr>
          <p:cNvPr id="2050" name="Picture 2" descr="http://t2.gstatic.com/images?q=tbn:ANd9GcRU2MaLfLihC4bxNjz_CJzamVF-Tr6gTPkTTYtL49DjZog8cWwuo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204864"/>
            <a:ext cx="2520280"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1774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2000"/>
                                        <p:tgtEl>
                                          <p:spTgt spid="2050"/>
                                        </p:tgtEl>
                                      </p:cBhvr>
                                    </p:animEffect>
                                    <p:anim calcmode="lin" valueType="num">
                                      <p:cBhvr>
                                        <p:cTn id="13" dur="2000" fill="hold"/>
                                        <p:tgtEl>
                                          <p:spTgt spid="2050"/>
                                        </p:tgtEl>
                                        <p:attrNameLst>
                                          <p:attrName>ppt_w</p:attrName>
                                        </p:attrNameLst>
                                      </p:cBhvr>
                                      <p:tavLst>
                                        <p:tav tm="0" fmla="#ppt_w*sin(2.5*pi*$)">
                                          <p:val>
                                            <p:fltVal val="0"/>
                                          </p:val>
                                        </p:tav>
                                        <p:tav tm="100000">
                                          <p:val>
                                            <p:fltVal val="1"/>
                                          </p:val>
                                        </p:tav>
                                      </p:tavLst>
                                    </p:anim>
                                    <p:anim calcmode="lin" valueType="num">
                                      <p:cBhvr>
                                        <p:cTn id="14" dur="2000" fill="hold"/>
                                        <p:tgtEl>
                                          <p:spTgt spid="2050"/>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952328"/>
          </a:xfrm>
        </p:spPr>
        <p:txBody>
          <a:bodyPr>
            <a:normAutofit fontScale="85000" lnSpcReduction="10000"/>
          </a:bodyPr>
          <a:lstStyle/>
          <a:p>
            <a:pPr marL="0" indent="0" algn="ctr">
              <a:buNone/>
            </a:pPr>
            <a:r>
              <a:rPr lang="es-CO" dirty="0" smtClean="0"/>
              <a:t>Dios </a:t>
            </a:r>
            <a:r>
              <a:rPr lang="es-CO" dirty="0"/>
              <a:t>requería que el hombre hiciera una elección de principios.  Debía aceptar la voluntad de Dios y someterse a ella, confiando en que le iría bien como resultado; o bien, si por su propia elección hacía lo contrario, cortaría su relación con Dios </a:t>
            </a:r>
            <a:r>
              <a:rPr lang="es-CO" dirty="0" smtClean="0"/>
              <a:t>y llegaría </a:t>
            </a:r>
            <a:r>
              <a:rPr lang="es-CO" dirty="0"/>
              <a:t>a ser independiente de él.  Pero la separación de la Fuente de la vida, inevitablemente sólo podía traer la muerte.  </a:t>
            </a:r>
            <a:endParaRPr lang="es-CO" dirty="0" smtClean="0"/>
          </a:p>
        </p:txBody>
      </p:sp>
      <p:pic>
        <p:nvPicPr>
          <p:cNvPr id="3074" name="Picture 2" descr="http://ubdavid.org/espanol/vencedores/graphics/9_my-own-way.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960" y="3140968"/>
            <a:ext cx="2857500" cy="341632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977460" y="3325634"/>
            <a:ext cx="3178715" cy="3416320"/>
          </a:xfrm>
          <a:prstGeom prst="rect">
            <a:avLst/>
          </a:prstGeom>
        </p:spPr>
        <p:txBody>
          <a:bodyPr wrap="square">
            <a:spAutoFit/>
          </a:bodyPr>
          <a:lstStyle/>
          <a:p>
            <a:pPr algn="ctr"/>
            <a:r>
              <a:rPr lang="es-CO" sz="2400" dirty="0">
                <a:solidFill>
                  <a:srgbClr val="FF0000"/>
                </a:solidFill>
              </a:rPr>
              <a:t>Todavía son válidos estos mismos principios.  </a:t>
            </a:r>
            <a:r>
              <a:rPr lang="es-CO" sz="2400" i="1" u="sng" dirty="0">
                <a:solidFill>
                  <a:srgbClr val="FF0000"/>
                </a:solidFill>
              </a:rPr>
              <a:t>El castigo y la muerte son los resultados seguros de la libre elección del hombre de dar rienda suelta a la rebelión contra Dios.</a:t>
            </a:r>
          </a:p>
        </p:txBody>
      </p:sp>
      <p:pic>
        <p:nvPicPr>
          <p:cNvPr id="3076" name="Picture 4" descr="http://t0.gstatic.com/images?q=tbn:ANd9GcSGnzejK2AVVVKBbqhTWlyRJASxcSXAjtD3tf-zf8c6nOtQBtBEr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7" y="3140968"/>
            <a:ext cx="2808311" cy="3593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997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80">
                                          <p:stCondLst>
                                            <p:cond delay="0"/>
                                          </p:stCondLst>
                                        </p:cTn>
                                        <p:tgtEl>
                                          <p:spTgt spid="2"/>
                                        </p:tgtEl>
                                      </p:cBhvr>
                                    </p:animEffect>
                                    <p:anim calcmode="lin" valueType="num">
                                      <p:cBhvr>
                                        <p:cTn id="13"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8" dur="26">
                                          <p:stCondLst>
                                            <p:cond delay="650"/>
                                          </p:stCondLst>
                                        </p:cTn>
                                        <p:tgtEl>
                                          <p:spTgt spid="2"/>
                                        </p:tgtEl>
                                      </p:cBhvr>
                                      <p:to x="100000" y="60000"/>
                                    </p:animScale>
                                    <p:animScale>
                                      <p:cBhvr>
                                        <p:cTn id="19" dur="166" decel="50000">
                                          <p:stCondLst>
                                            <p:cond delay="676"/>
                                          </p:stCondLst>
                                        </p:cTn>
                                        <p:tgtEl>
                                          <p:spTgt spid="2"/>
                                        </p:tgtEl>
                                      </p:cBhvr>
                                      <p:to x="100000" y="100000"/>
                                    </p:animScale>
                                    <p:animScale>
                                      <p:cBhvr>
                                        <p:cTn id="20" dur="26">
                                          <p:stCondLst>
                                            <p:cond delay="1312"/>
                                          </p:stCondLst>
                                        </p:cTn>
                                        <p:tgtEl>
                                          <p:spTgt spid="2"/>
                                        </p:tgtEl>
                                      </p:cBhvr>
                                      <p:to x="100000" y="80000"/>
                                    </p:animScale>
                                    <p:animScale>
                                      <p:cBhvr>
                                        <p:cTn id="21" dur="166" decel="50000">
                                          <p:stCondLst>
                                            <p:cond delay="1338"/>
                                          </p:stCondLst>
                                        </p:cTn>
                                        <p:tgtEl>
                                          <p:spTgt spid="2"/>
                                        </p:tgtEl>
                                      </p:cBhvr>
                                      <p:to x="100000" y="100000"/>
                                    </p:animScale>
                                    <p:animScale>
                                      <p:cBhvr>
                                        <p:cTn id="22" dur="26">
                                          <p:stCondLst>
                                            <p:cond delay="1642"/>
                                          </p:stCondLst>
                                        </p:cTn>
                                        <p:tgtEl>
                                          <p:spTgt spid="2"/>
                                        </p:tgtEl>
                                      </p:cBhvr>
                                      <p:to x="100000" y="90000"/>
                                    </p:animScale>
                                    <p:animScale>
                                      <p:cBhvr>
                                        <p:cTn id="23" dur="166" decel="50000">
                                          <p:stCondLst>
                                            <p:cond delay="1668"/>
                                          </p:stCondLst>
                                        </p:cTn>
                                        <p:tgtEl>
                                          <p:spTgt spid="2"/>
                                        </p:tgtEl>
                                      </p:cBhvr>
                                      <p:to x="100000" y="100000"/>
                                    </p:animScale>
                                    <p:animScale>
                                      <p:cBhvr>
                                        <p:cTn id="24" dur="26">
                                          <p:stCondLst>
                                            <p:cond delay="1808"/>
                                          </p:stCondLst>
                                        </p:cTn>
                                        <p:tgtEl>
                                          <p:spTgt spid="2"/>
                                        </p:tgtEl>
                                      </p:cBhvr>
                                      <p:to x="100000" y="95000"/>
                                    </p:animScale>
                                    <p:animScale>
                                      <p:cBhvr>
                                        <p:cTn id="25" dur="166" decel="50000">
                                          <p:stCondLst>
                                            <p:cond delay="1834"/>
                                          </p:stCondLst>
                                        </p:cTn>
                                        <p:tgtEl>
                                          <p:spTgt spid="2"/>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3074"/>
                                        </p:tgtEl>
                                        <p:attrNameLst>
                                          <p:attrName>style.visibility</p:attrName>
                                        </p:attrNameLst>
                                      </p:cBhvr>
                                      <p:to>
                                        <p:strVal val="visible"/>
                                      </p:to>
                                    </p:set>
                                    <p:anim calcmode="lin" valueType="num">
                                      <p:cBhvr>
                                        <p:cTn id="30" dur="1000" fill="hold"/>
                                        <p:tgtEl>
                                          <p:spTgt spid="3074"/>
                                        </p:tgtEl>
                                        <p:attrNameLst>
                                          <p:attrName>ppt_w</p:attrName>
                                        </p:attrNameLst>
                                      </p:cBhvr>
                                      <p:tavLst>
                                        <p:tav tm="0">
                                          <p:val>
                                            <p:fltVal val="0"/>
                                          </p:val>
                                        </p:tav>
                                        <p:tav tm="100000">
                                          <p:val>
                                            <p:strVal val="#ppt_w"/>
                                          </p:val>
                                        </p:tav>
                                      </p:tavLst>
                                    </p:anim>
                                    <p:anim calcmode="lin" valueType="num">
                                      <p:cBhvr>
                                        <p:cTn id="31" dur="1000" fill="hold"/>
                                        <p:tgtEl>
                                          <p:spTgt spid="3074"/>
                                        </p:tgtEl>
                                        <p:attrNameLst>
                                          <p:attrName>ppt_h</p:attrName>
                                        </p:attrNameLst>
                                      </p:cBhvr>
                                      <p:tavLst>
                                        <p:tav tm="0">
                                          <p:val>
                                            <p:fltVal val="0"/>
                                          </p:val>
                                        </p:tav>
                                        <p:tav tm="100000">
                                          <p:val>
                                            <p:strVal val="#ppt_h"/>
                                          </p:val>
                                        </p:tav>
                                      </p:tavLst>
                                    </p:anim>
                                    <p:anim calcmode="lin" valueType="num">
                                      <p:cBhvr>
                                        <p:cTn id="32" dur="1000" fill="hold"/>
                                        <p:tgtEl>
                                          <p:spTgt spid="3074"/>
                                        </p:tgtEl>
                                        <p:attrNameLst>
                                          <p:attrName>style.rotation</p:attrName>
                                        </p:attrNameLst>
                                      </p:cBhvr>
                                      <p:tavLst>
                                        <p:tav tm="0">
                                          <p:val>
                                            <p:fltVal val="90"/>
                                          </p:val>
                                        </p:tav>
                                        <p:tav tm="100000">
                                          <p:val>
                                            <p:fltVal val="0"/>
                                          </p:val>
                                        </p:tav>
                                      </p:tavLst>
                                    </p:anim>
                                    <p:animEffect transition="in" filter="fade">
                                      <p:cBhvr>
                                        <p:cTn id="33" dur="1000"/>
                                        <p:tgtEl>
                                          <p:spTgt spid="3074"/>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nodeType="clickEffect">
                                  <p:stCondLst>
                                    <p:cond delay="0"/>
                                  </p:stCondLst>
                                  <p:childTnLst>
                                    <p:set>
                                      <p:cBhvr>
                                        <p:cTn id="37" dur="1" fill="hold">
                                          <p:stCondLst>
                                            <p:cond delay="0"/>
                                          </p:stCondLst>
                                        </p:cTn>
                                        <p:tgtEl>
                                          <p:spTgt spid="3076"/>
                                        </p:tgtEl>
                                        <p:attrNameLst>
                                          <p:attrName>style.visibility</p:attrName>
                                        </p:attrNameLst>
                                      </p:cBhvr>
                                      <p:to>
                                        <p:strVal val="visible"/>
                                      </p:to>
                                    </p:set>
                                    <p:anim calcmode="lin" valueType="num">
                                      <p:cBhvr>
                                        <p:cTn id="38" dur="1000" fill="hold"/>
                                        <p:tgtEl>
                                          <p:spTgt spid="3076"/>
                                        </p:tgtEl>
                                        <p:attrNameLst>
                                          <p:attrName>ppt_w</p:attrName>
                                        </p:attrNameLst>
                                      </p:cBhvr>
                                      <p:tavLst>
                                        <p:tav tm="0">
                                          <p:val>
                                            <p:fltVal val="0"/>
                                          </p:val>
                                        </p:tav>
                                        <p:tav tm="100000">
                                          <p:val>
                                            <p:strVal val="#ppt_w"/>
                                          </p:val>
                                        </p:tav>
                                      </p:tavLst>
                                    </p:anim>
                                    <p:anim calcmode="lin" valueType="num">
                                      <p:cBhvr>
                                        <p:cTn id="39" dur="1000" fill="hold"/>
                                        <p:tgtEl>
                                          <p:spTgt spid="3076"/>
                                        </p:tgtEl>
                                        <p:attrNameLst>
                                          <p:attrName>ppt_h</p:attrName>
                                        </p:attrNameLst>
                                      </p:cBhvr>
                                      <p:tavLst>
                                        <p:tav tm="0">
                                          <p:val>
                                            <p:fltVal val="0"/>
                                          </p:val>
                                        </p:tav>
                                        <p:tav tm="100000">
                                          <p:val>
                                            <p:strVal val="#ppt_h"/>
                                          </p:val>
                                        </p:tav>
                                      </p:tavLst>
                                    </p:anim>
                                    <p:anim calcmode="lin" valueType="num">
                                      <p:cBhvr>
                                        <p:cTn id="40" dur="1000" fill="hold"/>
                                        <p:tgtEl>
                                          <p:spTgt spid="3076"/>
                                        </p:tgtEl>
                                        <p:attrNameLst>
                                          <p:attrName>style.rotation</p:attrName>
                                        </p:attrNameLst>
                                      </p:cBhvr>
                                      <p:tavLst>
                                        <p:tav tm="0">
                                          <p:val>
                                            <p:fltVal val="90"/>
                                          </p:val>
                                        </p:tav>
                                        <p:tav tm="100000">
                                          <p:val>
                                            <p:fltVal val="0"/>
                                          </p:val>
                                        </p:tav>
                                      </p:tavLst>
                                    </p:anim>
                                    <p:animEffect transition="in" filter="fade">
                                      <p:cBhvr>
                                        <p:cTn id="41" dur="1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080120"/>
          </a:xfrm>
        </p:spPr>
        <p:txBody>
          <a:bodyPr>
            <a:normAutofit/>
          </a:bodyPr>
          <a:lstStyle/>
          <a:p>
            <a:pPr marL="0" indent="0">
              <a:buNone/>
            </a:pPr>
            <a:r>
              <a:rPr lang="es-CO" b="1" dirty="0" smtClean="0"/>
              <a:t>3:4</a:t>
            </a:r>
            <a:r>
              <a:rPr lang="es-CO" b="1" dirty="0"/>
              <a:t>. </a:t>
            </a:r>
            <a:r>
              <a:rPr lang="es-CO" dirty="0"/>
              <a:t>Entonces la serpiente dijo a la mujer: </a:t>
            </a:r>
            <a:r>
              <a:rPr lang="es-CO" dirty="0" smtClean="0"/>
              <a:t>«</a:t>
            </a:r>
            <a:r>
              <a:rPr lang="es-CO" i="1" u="sng" dirty="0" smtClean="0"/>
              <a:t>No moriréis</a:t>
            </a:r>
            <a:r>
              <a:rPr lang="es-CO" dirty="0" smtClean="0"/>
              <a:t>».</a:t>
            </a:r>
            <a:endParaRPr lang="es-CO" dirty="0"/>
          </a:p>
          <a:p>
            <a:endParaRPr lang="es-CO" dirty="0"/>
          </a:p>
        </p:txBody>
      </p:sp>
      <p:sp>
        <p:nvSpPr>
          <p:cNvPr id="2" name="1 Rectángulo"/>
          <p:cNvSpPr/>
          <p:nvPr/>
        </p:nvSpPr>
        <p:spPr>
          <a:xfrm>
            <a:off x="154320" y="1988840"/>
            <a:ext cx="4705712" cy="4832092"/>
          </a:xfrm>
          <a:prstGeom prst="rect">
            <a:avLst/>
          </a:prstGeom>
        </p:spPr>
        <p:txBody>
          <a:bodyPr wrap="square">
            <a:spAutoFit/>
          </a:bodyPr>
          <a:lstStyle/>
          <a:p>
            <a:pPr algn="ctr"/>
            <a:r>
              <a:rPr lang="es-CO" sz="2800" dirty="0"/>
              <a:t>Con refinada astucia, se mezclaban la verdad y la mentira.  Ese aserto contradecía la orden explícita de Dios.</a:t>
            </a:r>
          </a:p>
          <a:p>
            <a:pPr algn="ctr"/>
            <a:r>
              <a:rPr lang="es-CO" sz="2800" dirty="0" smtClean="0"/>
              <a:t> </a:t>
            </a:r>
            <a:r>
              <a:rPr lang="es-CO" sz="2800" dirty="0"/>
              <a:t>Satanás desafió la veracidad de la orden de Dios con una mentira desembozada.  Por esa razón, Cristo con justicia lo llamó padre de toda mentira en </a:t>
            </a:r>
            <a:r>
              <a:rPr lang="es-CO" sz="2800" dirty="0">
                <a:solidFill>
                  <a:srgbClr val="FF0000"/>
                </a:solidFill>
              </a:rPr>
              <a:t>(Juan8:44).</a:t>
            </a:r>
          </a:p>
        </p:txBody>
      </p:sp>
      <p:sp>
        <p:nvSpPr>
          <p:cNvPr id="4" name="AutoShape 2" descr="data:image/jpeg;base64,/9j/4AAQSkZJRgABAQAAAQABAAD/2wCEAAkGBhMSERQUExQVFRMWFxgaGBgYGBgYGBwYGBgbGBsZHBgYGyYeGBsjGhscHy8gIycpLCwsFx8xNTAqNSYrLCkBCQoKDgwOGg8PGiwkHyQsLCwsLCwsLCwsLCwsLCwsKiwpLCksLCwsLCwsLCwpLCwsLCwsLCwsLCwsLCwsLCwsLP/AABEIALgBEgMBIgACEQEDEQH/xAAbAAACAgMBAAAAAAAAAAAAAAAEBQMGAAIHAf/EAD4QAAECBAQDBgQEBgEEAwEAAAECEQADITEEBRJBUWFxBiKBkaGxE8HR8CMyQuEHFFJyovGSFWJzgkOywiT/xAAZAQADAQEBAAAAAAAAAAAAAAACAwQBAAX/xAAmEQACAgICAwACAwADAAAAAAAAAQIRAyESMSJBURMyBGFxFDNC/9oADAMBAAIRAxEAPwADMJtdT1ALDepheVamJcreg58Gg8qSPzAXq7153g3D5ohIohLDcDcjcP7x50PEvnLloT/yilMUh69ajlDD/osxVFBYG5alORg/D9rQBpKgBt+EPlEeJzoL/NNSA1tCwTGSnL4bGMfoTgcLJlB9E4hNyo04/pFIOwGaywnTJly7m6ib8a/bRV8yzNAS0sqOq9wPWAcHnKkOGoeojODkrN5RTo6AM3mMxTKA5AfOBZ2aqSnUpVBskP7NvCWX2nls2gl9nEKs2xClqCirSBZArQ1qw5bwtYpN7DeSKWhnnPaMrGhDsbuGce94SYXCd6p7u54DwjWVOD0S9ak94vwAJYDzgzCSZq1hMz8rakszUIow3r5A8IoXGGhD5T2PkZdLXKSAo6RsG8Qw338Y0OUE2NHDag1S7tvwgjCrRLQ5dg7MC1LuYWZpnZFEgAEAg8Hd2pufaEty2xyS6JZ82RJU6lLOnYNccTYQRh+2uFUQhzLH9SgG8SLQinSUlFTqoKPXyivYuWNVBsesZGKl2FLx6Ok5ytBl7HdJHpXd4qY1UAIAB435cjCHLM5MtRSS8tRDgnuiv5q2a8WXMcomyFPMT3TZSajlaj8o7hw0cpqR5hsyUEEamLneBZGJdY1FxU3uT9mvOIFsQULpRwePLq1IgmSikkEuSdQPO/Vo1RRzkxwnHpckBqvUB9r9PnAk3MAopSk3UHv+WhPhACZpMtTu+rjx4QJhQdQUb26c+jQagC5j9a1J1KSQUubcuUQBer9TepryFoG1WqWOw92ETEEFkoLNXzoYCqD7PZ8gXF6PEcuapCwbAm3gYzFhQdRcNehArTxiZCAkGrulxUWLPTi9+sbegFG3ZriMUXDffNo0AYggjrGk2YCxAt5+UaT1Mnw2r0fyjkgrIp8vS54t58YjmrDgDa1BU8/veDcryheIJLkIBbVSp4c4ez+zUkU0lxQly7+bQTyKOmBwcuiu5ZmBSt1EMQKNQ8q23tF6lZtJxIAHdUAANk24jYNTg8UbMspEsuKjgbjh4QRluYqll0EOQKU5/PjxjpVJWgUnF0y2yFApZ+8mh4tsSIlK7wnlZl3wQAKAKHEcuYhupDcn94kyRplWOVoiasEpWGpEEuvWN6N0gAqJBiennGRB8I8R6RkaDopWKxRQgFR7x2q9diflDHKMzwx0BesrVQgFkvYbUis/ECvzFgON+lYkwi0pmJILsQ+n2rxj02tECey3YvLZSiCg6CTWrjwpA87IJiS6VS1D+4pP+X1g3LM1BskFjdmt5c4mxmeHZKQneJk53RQ4w7FUzKJ5/wDjHRK0n01QumSyksQxFGtDJeZzClTEJFlAXL9Yhy8JMwOAwr4i3g9YdFyS2KkleibC5eUgKLBTsl/yuz/fhAeLwc1aiZYFw5FuYD38IIzvEskaTRrjdVHNORiXD9oEISkAci23IP4QPKVWjVFXTIcPkC3dwmnAv1vz3jWSspVoUS4ILux/uSPTpGTO0SlKIASwB/UbktfenCIcZMEwJUnvLb82486veA37GaS0NcdmhUNIYAAHYhzwD05+MQ41KlyUTwHd0KpwIY+ZPpGZRgCtaWCiTsA+zOdmHzjo0jKNMgSzoNAC9X5H1hc5JdBROST1gC6hwDbDhygOYRcP1Ji847s4hClD4TkKYN+UJ5fftGs/BBISnQKtcN5c+kYsyXQz8Tfs5wjDKmKCUiqi37+F46li8y/C+EQ6QkAn+37eBJmHRLklUsDW9Tu5Z2PDhxhZMWso1KSANWkDevGNnk5GQxKOxTmhdWlIoavwpbnAyp9r00/4/tX7rLmCtMxwXYAty+/eBpiGDi9w9uYh8ekJl2yZRDGu7gdRWsayu8CBx9qn0ieQykngAfUftEBkfDQFHfbpbzMdZhLlMrUrSfd6M/n7NFqy3CJWAo0RYc2Nz+0VvKSyyokFSh4dA+20XSRgUrw8oFwmjhLW3FonzOijDsEzTAIS+kMCKh3BA5RTZsghdwwJHzizY+cgKmqCiySW5jTTbhFTnz1KJUCzx2FM3NWgvDywSX+Zt9+kbzxqCZbvqPzYe8QyFUu3X3iLFzGIZ3HlXhDa2L9F9+GiWkBCQEizMPlvEGLn0cBvH94T5VPMxCXAoKnoSHjdc81FKe3hE9bHerFeLmuVPVwau+0J0rKavXqKnjyi0TpAUCyefnFamYIpUzeNfaKcbTJcqfYTKxigouO99b+kXLLcd8SSDWlPL9vaKUcJpSCDVw7CgizdlVFCly+I1D78fWBzJONnYnUqGPxHuLx6JjKZ7h62pE0xJB5fdIExSNKkml69CPq0SIrYWB90jI1GIHCMjtgnM1SRQHerxLLlABx5m3K8Ys0HD6RPLLPQUo2ze0eq2eekES8zZLVBcb3+lIklTwCpkqVqvdnfl84TTVk1Hh6xYMDMKQGs3Fqcf98YVJVsbHejfQpjRKXpfpEmFCkpUAAVEByBYA7eMDYrFJS293+3rES51m5Gh9PCBttGpJM9zbEAMnkASeXB+DXgFSAgHvMG4VZW1q0aCMWkPUOdNBtuTtflygDHySUlSC7sG4G1jcQcfhkuySVIdu8SoMwBs1anakWjsv2Zm4hGpZbD2LAgqYlwkkWemqE+BlakAJ7qnCGapUo6RUcSY65gJP8ALS5ctLslIA2oBzheSbRsY2QYASMPKMtBRL0NQlr8Sb71MGJxiinusQ4BIrT6VvG2KxiFEnSHCbljWrfO0IkY5UuZcMojY/RrRH/ZQlY3TiwliGA3OzH3rE8zFSFpKVAMeP3SK9j8Tp1OXc0DvttFeweYTFLUlRYP3HFxwGzwKt9B8F7H2OwiB3UUA57cCYU5zhToBZKQkuUp1B3NyX7x5s+1hDbALQpwp3FPLaJsXKTpKbguzsYxScRjVlEx2BUFhZBIWxcCv39YDxcoju0DgEcvu0XoSkpDM7eIrFb7R5bUKQ4FfD02ivHkvTJJ43HYkROAlrLEFKVOOMSYguKV0sw5/fvAeIlKGoqsDWobao9oY5TgjMTQskkObgVaHulsVt6NsGtABr3iKA3rF7yqWThAKm9LbneOcdocqGGmS1pLk97vMRqSoEU4WpHRMlzlOIkpWlgCA6RXSrdNInz7ipLodh1Jp9lVzaWpIIYtqAa7/ZhGE1Na2Zn5+EXnPBLly5kyYXSkflte19yaRTeyOB+POmUYMDSzkxuKXg2/QWVeaX0gMpTkagFDYhvkzRHiy4AI0rAtxB3HGvvFix+X/BWQbGx9GpAuIkBYCmDgu9LUcV4/KCU12A4egLJceXSHISA3R6vz/eLBImJWpksRuYrOClJStTgsLDi5MWjsvMC1gJGkcOn+/SBypdhY5taGiMCAKAgxHi8pSoWGrjDqfMSANm+9o8kStQcVofs8IkTZRr2UvMMA6mL0+ZAiLDTTKmpOySpJOzG3Wu0Oc1lnUmrO/oHvtaK1mOJ7wSBSpO1d/FrdYsx3JUyTIknaLifyvfVXzrWIJiNVDRi308I2wE3UhB2Ye0eTpgCm3+RiWqdFCdok0HgI8iD+a6xkbRxz+WgsSR5RsqbqIDNT7qYLly21A/mSGp9OcRKITvV6Hlb28o9K7IaohOGL8AN4kweMI6mxq37RMuwo7+3+4gSr4ZdyAQLjlUjoYy7NqgrWS6SwBZ3O44VNNomwaxrTq2t6neB5CaEvfl+0ZInu122Ie4NXEAF/oVjkpISymNeO3Hg8BzJRlrAZTNXcXDO3jDJM8HZ243KTu21Wps8bEhSjxIY+B25QKlQbimG9nJ4VOwpSnumYok0/SlTKpvqYx0OZirca3qfExQOzZSjESkguoFdDYOi1ODNFxmTkVSD0IsfswjL/AEHBfSWhBVQbj2ivY/GKQvUplJB2BDcucWbCzaAKDJpv98fSEnaBKTYM9Tw6wm90OihPjM5EwskFhf6QNjMSpcruhTIqOAapI4Rt8UoSyVM5YUFPGHOBmLUj4SjsTa+ocOMHqOwm29CvBz1F5jKYsSWPBjXcPDSVjgQODQD2fxbylIDuhRBYcf3eGE7KApXdV8JW9HSadQxgJVypmx6PZyw7vt+/yhdOWZiVDmfPb1EFz8mUuUSV1BNv+0P5coRzZi5a1obnTkeUHGPwXJiTM5WmWp+LHlWL7keUCVhUOO8QCepr+3hFEz5ZU7gkrAo29m6nhzjquOGhGmgZIDWhmZvihWOuRzj+IMvSqSDcpUa8CoN6CBOxWO0zTLdtdR/d+49oL/iHjPiTJJ/pl6aclXeKnLWx4fKsU448sSQic3HJZb+3uOASiS1Vq1Kbgi3+RB/9TGn8M5wE6Y5oWHqTFTnVPGnF/CsWLsLh9a1k2GmoYcYycFHE0bGbnlTLd2tkuFFNx8qiKhLfTej/AC+xHR8VgmoR3W+6xzfEKVLmTUCoClB/DaJcPTiPyvpnuAw4VMXdmFvGLF2Vlj42mrMeVtoqmXTlalkEOW+e3jFk7GaziFard7hckQ3InTFwkrRZ8wABZ3FXHQR7gcyEvD1c6lKLchbwBc+cQ43DmqiePv8AvAEjvzNDulKG5cfPjEsF7KJ/AHGrKlFSklv0+z+sVnMJ5BLj9W4+6RdM4w50EC1axVM4w4UeZYHweKsLsRlVIe9i5+uUpFygCn34w1nybGj+sV7sbM0YjS576SOL6Xv4H0i1ZnIqABVdHtcnzpWByRXI7HJ8RUX4xkGfy0sUa3M/WMhWhtspGbYYgfFHRXMf7hGqcXJuT84uE6XqllPEGKqMGVJd6v8AfSLcUtbJssd2jJGIDfmIJ6lmL0HMRqsu7kKAs9mpYm0bpQACnSxF1bjm8FYSTqQrUkaSq7Nv0bn4mDbrYCTejSRPU4ADFizihYWiJeIUxUGHhaloMUgeB2vXYjhE0uQGII51o/20BaQdN6NOzanUpzdvezxYDhAnQdzqJ43aEWUBls2kaSRzYgU84YzMTqURWjf6++MKybkNx6jsklSyJiCksQoVFTevmKRZcPIdRPEU8d4iy/IihDroog3uPpE2GlrQNIOoAUe8JkxkUHfGNBs3tCrMFEqIJtQ9IMTOF4X4nEd4nlCPY+JBKkJVMQg0Jq3IC0WGXh2m6i1AG8LxT5MxRWZjkaTRrcN9y7RaMNiCk823jciaMi1Jidcv4OZKSAyZqdQHM19wrzh3i5+hIpWkV/tqtSZ2GnsxB0k8qH21Q5xyFMGLcY6StRZkdNojViSmUSNys+jH2gCXLH8wp2/KAasWJJ8x843M0tpDllAgln71+D1pQQfKyhCFpmLLrLagSP1bMzCvOGrSFy7A09nEqn4cO6TNlqB/tUFEHqBFi7RzA6nIDk+8AYrEokLQSNAB1AbHm1vHkYZqy4YlCqkEpLEc4CTbpGKouzmXbhI04VQrrlqJ6pW0VVJYiLX27y9UlOFQpWogTn4B1pIHk58YqSjUR6eH9EQ5L5bJhM4xYezM3TIxBBYkJA8SQfQxWdYrwhzlKiZLJH5poHiEuLczHZVcaOg6Z15eI+PJRMo5QCWvZ/eOc5+r8SYGqo+4EW/K1fy0hMtRJUxfgCqpA5RR+1E/XiVaeAfrHn4l5sryf9asGyJAJUVFmCT5uI6J2Sw6e+Uh7OWbd77xTeyuQGbMrQU1nYDnzO0X6epMkIRKYHnvzPHrBZ5bpA4toC7U4htIex1FuCQ/uBCzI8VrVqAckn/7M3K3rG+OnpWouQtbXFgNwK3hnk2WplJCwKkF357iF3xjTGtWzTNMPpHWKJmE38UJu1TZ32i65zi3YVaKZjcKETDpDUPv77w7ALznmAxBlz5axcL9DT5xeJ84qWHagJ3obM3PxiifDesXnDkqQlZFFJAfdxf5HzgsvQGPs2Y8/IRka/H6+kZEo8q+DmhaARwcxUsNiSCQ+5HrFly1BSVJagLfOK9PwZROmOwcuOFaxfjpNonyNuKZJKYuVXIO9DGuAU6RXoOlH6tGqJZJpsRWn2I2/lwA4BBevTj1hjFoZyJCQAVPZxT3j2aUvd1MOlb+MLxOWlmIHI1fh/qNlAq3IHFrGA4h38GakBJGly7gh6g7+EWbsnliXOJmVBV3EjiKP7N58GoGInMKKch7dDHTsCpKU6QaJCWGzED6QrL4oOPk6GmLxwXy96bQGvEkgBmpXp9mNJA1KLWSHvuYhnGlXiX0ULugdc2tKiA585wQ1foPePcTiNLxtgjqCg1QPHvP9IGvY5fDSRhmRKD0Cwd+8q9twAw6vD5EhJUk73bg8IcRPrLBA7gYPxc1ghOdMEj4iVF6tcVpX5Qck5IWnxdBnbLD68FMAHeQyhTgXPo4hZk+L+Jh5aiXOllHmKH1EM5mJeWpJYhWoOCLMzxUezmK0JmSjdB/Y+o9Y6MW4NfGY3Uk/o+xWJ0o7ratYbl3adKw5lzkplAJDqZiSQxIJqwsTeEeBkaz+ICEgpV1qdtr35QyxgZ9O5LDqafKkdJ1SMS5NsXZ8DMl6t0u/IQz7D9pUsJa/wAyadUxtOla5VaBSH8bH29YX/w+ygH401VRRA8Q6j5N6wari7Fz7QV/EbIf5iTrld5SDqAG4Nx1jknwzQx17H54jCzBLUSUKdif01a8DzezODxGpZSrUa9xWkHmwcPXhDMObgql0Bkxctrs5plmVzMTNTKlJdalMOAG6lFiyRcnycsI7L2O/humVLRqX8RSVFRKQw1MzByTQbwkyDs3Kwa1zEzFEqSpIKmOkEuapA4JFqPWLXlWOUhCmVep8LxuTOpSUfQEcLUW/ZF2jyBISooKgpNnqHNKgWDxzjK+zk2bOKVd0JJ1LNv/AF/qJFRF9zPOdQPecEO/GKfi85VLSatQMBxPtAW98BvC0ub6LDi8dJwssIlUamzk8SdzFTxecrmqLqpV/kOb2gBS1Taldm97DiYc5fgJaQTqpzrXjzjlBQ29s23LUegnKcvdissgVNGNKtenWHONzYWBoLwmnZpZCBwc84B1kkglusC48nbCTroNxmJ1G9oTTpf4h4/bwySumygKsCIhnSQVPc3Y0Lb08obF0LkrEwGknj5NwpF2yXGBeGlp3FX4MSG8fmYrOMUhiaJow4vVnfaGXZRR+GoO9QfMAt0+sdkdxsCCqVDspEZGjmMiWymijLzNpimUwO/SkQjGCY5WEna3jfzhbPm980p9mG2RyQvU9hHpOCSshjN9AknLlrnJRKfvkAHgNz4CsMUZZpxIRVSTUGwIHL7vD/LMMAJkwHvAaQOBVQnkWhtLwsuXKllnJUwN2ens5hMsj6HRguyodocCiqm06SlIIDOVVL/e8WTJUo/6eU6QSzil9W/EtB2JyyXPMuWUjSSVFrsGvHmfA6WSGCB3QOA2YbNCuVxSGcfKzlM1JClJ5+xi89n58xcpO5ZvItFZzdKVLJTump6RZ+wczuLB2NOn0MOy+ULFQXGbQ5w88oLE1VToRX2JgbHTjs37QTnMpgTduVoDQtKkpNA4twbekSJFQvmKNH8rwXlp0zFEk95IHUuT7RBPSpKg9A7AizNtwjyTO/M9xpbqVN7QdWqO62SS5oWtmqm/jDRGTd4qMpBUHZ2cjjuOkLMOsoWpIoT3g9uYPL6wym5uuU6JiSEH9SAXA8XTHV8Bk7eyfFTgEvpSggNpUE+4eKArHqTjFqAbWbCg40a9Ryi0pwYnKcTUrc0K3p1ALDwhR2xy34BkTaEatJ0u1O9fwPCGYqTp+xeS6teg6XKWdPxVkGZUCvdSP1Ebv93gj+a1zzpfSB7CITPKzqVdelKRwQGAPS3kIOwUhI+KWbTqHqd9rGBkErCsPNaSBuAaHYF+PMesG9kpenDUDAqfzMJcY+lBBPeQQ3i8WXs9NBwtOXuYX6NZzzt/MealuB96wvyTtKrD0U6g1LexuBwgz+IavxEEbOk+hiqYaRrUlFXUQPMtF2KKliVkuWTjkdHVcDmaZ8szAQo6H0jU7i4LhjWpDm8GJxhRJBKipRFQKNyAaFikplJSlCUpCABT1NqvAmPzf4fdKgKUe7b+lPGI+C5aKlJ8dmszFKUkXb1a14rONdSyDt9It8uUZqAtKVJQ35iGfhp49bRVc81SlhR3o9qnj9RD8dXQrJbVgslbEAvE65ilmjkC/QwMtQpxhtkuDeWpTfrSkephstKxStugqXhyXYsHAvxgk4QA0iBUtpuh1AFThqMxBpTnBE2bpTueZ5k7xNIoiBz2B2rAM2a6lWozWt9mDVqci25rASkgks1U7coZECQBipinqTyew4sIsHYrEFpiTcKfkxH7QlxqLdBDnsyNMxVR3kpNORP1g8m8YmGplnM2MjzUOEZHn0XHKdy8PMkVpSprv8veES1V9IaZdiQEFzuPu0etPo82HZZpE8y8Oau677uBWJstzpRdCk60j8rA6n2ZuHNusJpmJeWgA0dR9oOyBbrUobMH5k19vWJXHsqT6G2Cxy/iFTaVhJcHhez02tHuZTFmWSak8OEQmeAucdwlLGu4Lj0jbGZtpRRnKdLngzv4wuhhSMZM74aobduPCLB2MxgStQ5fURXMUh1itDBuSzNMwE70JtT79opkrgTJ+ZecfixXnweo+RrEOVyUMokAlNhWgU9WiCbLJD3BN4DlYjSscFU+kSV6LBlmqXSpgwHWpaFeCRXvbF36QdjZp0F6tduBt6Qs0vqINCG5Vba0dE6RJl2KMzGahYgpHQX86xZl4FqpWzO4UzEX8PDyio5QNM+SeJbzLfOLTmArygcsqkqNxR5J2a/BS3eEsNv/AKLmK92uUqZJo5SirdOrmGkmW5iLMZf4CkltSgQwG5JjoSqSNnBcWe9kgJ2Hlk1UwQOLhX0AgiTiABPa5PodUK/4dTtInpJrK1K9NPuIfzsAlOHln9a9S1HkSwoeQfxhk1UmJxu0hdjMSdUsHgRBXZ7NGaWd0Kbqk09CYUZ5NZSBuA9Ov1heMb8LESFaqCYQeiqH39I5QtGylR727SFICxcLHkQR9IUdnpyZcxMxTdyWGfioX8iYbdv1aUhAH51P/wAa+7RWsZJYS/8AuloMUYd46EZtZL/wuEvEFS0lQ1ErAIrQMT48Is+QdkJaPxJyfiTyXKlB9I2CQaJABaJMryhPxQTQXHh+8OcTjwgX9+ERzyfCrhYPmUlxQ2aOf9pMK5INlUiy4HM1TZs1JslLj/kB84rvaByonkGjMdqQckuLRSsOjvMal2PtF+yrD6ZSFbnvM9KufNiIp+OkBM4f2ueoBi8YDDPh3BsAOtB9Ityu0iHHGm0BrUhU1PEqUS1GDsBTm/lHmZSGIbx8PswFhZh+Kni/vX2gnMZzknm3pCmtjU7NMLIdJP3SApcrvqtQQVMxLSw0CYJblZu4+UbG9nOtIFxJcJfYH5QVkU5RmpCQDRmtc/WFmLmMBWlfv0gvsyoKxKUmygoXN9Lgumrgjzh7Xiya/IvXw5n9B9PrGQwThpjXSeYWQDzZqRkRcSrkcex+H0rPAl/v73j3DpZBGxIhznmHDamtWBMtSlSS/EU6/wCouU7jZK4VKiIYpTaQOlYsXZsEAA3K/QD6wCqRpIsx3O14Y5ZOTLWCSqhrvQe0JlK0OjFp7Jp+NbEBJZlo0nkWLERJjcO0pJP9IDHkLwoxyiohYdnZ+BBLeMEzcRO+GyrUZ7tZ6Qtroau2JMWgJUd/sxpLngMKxuiUolRUL2JFLxLhsOHqB5b8fKKLpE7VsuGGl6pSVE0KBSvy+6wkxuIa1GV7PDzCsmWhP/aKQhzDDOtNKB6czEi/bZXtw0HScW6APCvP3gWXMIcNTV+8TiUwZwLWiPFug1ua9OsdHs2SpbNsslPPlNt3vvxh3muKGhI3Jq14AyIBRVMH6SEjwr7keUaY2YVTABR9+FWeFz3L/A8eo2FYYMHL8PWIMym1QgHSpSga+n+XtEmLmhCmFv2gc4bUt7lkjxJp98o7Gt2Fk/WkJsJMVhsXMQ4AnJKXJYVN36g+cXLCL+IgJcEJDAggmgehAHRlDeKj2xk/DVKm1/OadFPSHuUdoEMx1kn+og+w94blTlFSRPipScWLsZPVNmFk1SAK0CW/UTtFZ7QjTN+GC4QL/wBRUHJ+XhF/Tj8MaK0Fy7qFvGB5+UZfNWVzEhSzuJsxI8kqAjceVRe0zMuNyWmV7tYv4mEws43UBXqhyPMekK8eGkyFcEgf4gj1HrHS0ysJ8JErQky0ABIJJHdtvWwqYW4nJ8MtaDocpLg6iw5kO3CrR0M6Wq+nSwt7/wAGmTz1CUkqopKEpJ2oK+cLc0xinOlRAuSr5Qwn44yksCG3hJmOJ1B9uG8TLbsqSpGvZ/FhJnqJp8O/E6gflAecTdRBrUWN/GN8lS65gULot0UNoEzue2o8B6tD0vMS34sSrV8Sepqh0oHnX2MWiVjSJRSDckeZ+/WKvkBBmJ5lR/4oJ94cY9JSEdXPhFM++JLDa5GTSPjln/PtyAHyifFgM/lEWDwhWt3H5oKzEMwpYQDDQtxKqARFl6qq9I8xi2IiDCfqLwaWgG9guNDpH931ifssGxcht1//AJMD4g9wdYM7LLbGYf8A8g9iIa/0ZO/2R2Q+PlGQUA1AzDmY8iGimzkOZlwAbPEOFwoSKBiTx8oIxStUonxgaUsGwLRQuqBb3YbhEpKu9VqVrHuOkLSRoAOoGlh4HaIZABJuwIaN14vQzEktbdvlweArYy9C5eOWl9Qaru5q1AKR6rN1KGmgtbzv1hkiYGYim7h7wJi8vlkOBpLbWgk1e0D5emBTs0WUtRh7xCnEmzsC+0D/AA7vt7x7KllRYB9h7Q/iqEOTbOhy8WhQQ39CR/jCfNFF25/WD8AAhIS7FIAe9Wr9PGFGczXsXIJiJK5FydRDMvSFLINdKXPoBC7F4p5ijfYCNMlxgl/EKlspWm9zc38Y1VPSSpzUl4Yo0xbnyQ/ykhOFSxIJUXsXv4xrIln4qdW3neIsoWPgLAZ0qp6H6iME78dA2KwD6wiS2ymD8UyXFKBmca2gvLZKlzXDhKVJJJoAwHmaWggZYNWtRo9AKE9TsI1xGbBCdLAAE0FKwCl8NmrBO3GHQrClKQ5R3go1UWv5h4X9l8jRPkImJWoLGpKgwIpSljUMd7x7jcwExJJTMCKjUPyvzhT2RzsyFTEXTqd/8fkIoipfjaRNLjzRZcT2YUltLKO5ZjzLc4qi8PiBOIILa7FmZ9n5cIveGzoLqC9Y8x2GRNAsDzEKhlcdSGSxKXRXp+G73cepo5PGH+Dwfw5ZY97ct7cByhbh0iSppgZJsf070D26QzmYqXoDKYcm94GbvQcRbi5alqZ97OYkTgFKo4A/qP8AqMOaSZdmKhckufoIX4rtQNi/SOUZPoJySGKMLLw7q1FSzTgOPyip9o8bqBagJ9L/ACjTMu0RYiEmLnFQS9y5izDhafKRHmzKnGI07PA608dKj4EgfP1iy56gAgcAaeMVLB5sZEzUEhR06akhqg7f2wzx2eJmsokBRBcVoeFoZOLbsVCSSofZVPAKXaqniLOZjk8maF2S5ghS0DUH1AN9+EF5qqpY2f3/ANwlqmNTtCqdO1Ek7Rth5dD0MDKNOsFpX5MfaGiwHFo/CvvEnZh/5vD/APkTEWIH4ZHMRtkKyMRJbaYj3EH/AOWJl+yO+qlhzWMiBGILCo8x9IyJNDNnH8FM1IUjqIhwszSoggghgY2wmLEtJVdyW8P9QFOxZWsrs7fMfSH1tm34ocfHSK+bbNAaSA7blTb3Maok6nbYDk9YiCDS1zTbwjKOsJnYpISDV48TMGgHY971rAWJJa1H9HiXFHuKZrN62jqNTAJ8x3NnLn76e0Mcjw416zZFuGrbyv5QoljvAEsHqeTxYjOCBpT+UCn3uYOelSBxq3bN5mZALAJZ6QHmCiAQRCjFzHXDoTDMkJUalmJ6UgOPFJjOXJtCQKO3rE6QXLlzDiV2dlrDpmEFrEA+zQRhuzSAe9NpyHzeNeWJixSM7KOVLTUpKR5g8+RiwyJaJXfUAVnoyTanPnAAzCVJBTLSPC/UneAP5mbNBIDbkmgAG9YkknN2VwfGNMY43O2dvUwokn+YnIQf1HYPQAkk8BT1ETq7Oq06ipJUaipeo6Qw7OZMZKVT5ml9LJArQ1JPAmkEuMU2gZOTaQ7n4iXJlaABoSGa9/3jly5qU4pTHSFKNetqdYedpMwWxcKSDyI9YqGJU7GH/wAfHpt+xGeaVJeixpmFNbcxb9oNTnqxzisycYoV2+9oITjATWhgpYvpkc3wsSc21ggnqIhnhKgwJbkaQpTiqGJJM3nC/wAddDVks9XhmvaF2MXpfibcoYrn8YQ4iZqUT9tD8abexGWSS0eShqIHE/fpEs9TzKcQPKJ8JI0IKzwoOXHxtEUlNXOw+/WG3snS0eaHJ3ggSGEaSprA08YxeOoQReMdhaNsAD8VOn8z0biBeG2KxRYvdq8b/fnEeSZZMBExSSlNdLhifA1aMzA/iNCpNOQ6KqNi6fiSlQ+cSHHktQQNjqLHMRqlftDUtE8pNNk07FKIYsz8BE+Ur/GlEX+IlvMQIuDMmIE+UdgtJPmI6XRiezrycShqkPGRU1Z4pywJHGPIh4sqKklY4PyaI7l9unPaMjIsEBiMalI4uALHzjRWMQFOCw2pGRkYoo1yZGualTCh4n5RKsjQQDfb/cZGRjVM2L0KBONoJw8+oGx5xkZDGtC4t2TYrDEsRtDHJkf/AM63NCqg6D6xkZE8n40VRS5WAzc2Mss3d9YNk52gihY+seRkM/HFxsX+WUZUAf8AW9Clbg2I2p9YwZ4DQpcHfcPw9PKPIyGfiiK/NIfYbPkKA1TGI8H+kHYbtbKlhgq3lGRkIf8AHix3/JkK897TJnSymppQRUphcNGRkPxwUFSEzyOe2ayisjum3SPO89TGRkHexdaJBPUIllY0jgfSMjI5pGqTR5PxZVS0QIWxsDyaMjI1JJHNthEzFKXRm2jVCruI9jID+jbfZiSLKcDduL3h1lWYYSUQWBUHOohzwoTanKMjI5w56ZyycN0G4ztVJXufKE+IzSUSCDa/OPYyOX8eMegn/JlLsCzPHIWE6bg8CKeMCCfGRkMUUlQqUm3ZIic9IYyE94Dnt6xkZC5mxLOhQYdIyMjIiKj/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hMSERQUExQVFRMWFxgaGBgYGBgYGBwYGBgbGBsZHBgYGyYeGBsjGhscHy8gIycpLCwsFx8xNTAqNSYrLCkBCQoKDgwOGg8PGiwkHyQsLCwsLCwsLCwsLCwsLCwsKiwpLCksLCwsLCwsLCwpLCwsLCwsLCwsLCwsLCwsLCwsLP/AABEIALgBEgMBIgACEQEDEQH/xAAbAAACAgMBAAAAAAAAAAAAAAAEBQMGAAIHAf/EAD4QAAECBAQDBgQEBgEEAwEAAAECEQADITEEBRJBUWFxBiKBkaGxE8HR8CMyQuEHFFJyovGSFWJzgkOywiT/xAAZAQADAQEBAAAAAAAAAAAAAAACAwQBAAX/xAAmEQACAgICAwACAwADAAAAAAAAAQIRAyESMSJBURMyBGFxFDNC/9oADAMBAAIRAxEAPwADMJtdT1ALDepheVamJcreg58Gg8qSPzAXq7153g3D5ohIohLDcDcjcP7x50PEvnLloT/yilMUh69ajlDD/osxVFBYG5alORg/D9rQBpKgBt+EPlEeJzoL/NNSA1tCwTGSnL4bGMfoTgcLJlB9E4hNyo04/pFIOwGaywnTJly7m6ib8a/bRV8yzNAS0sqOq9wPWAcHnKkOGoeojODkrN5RTo6AM3mMxTKA5AfOBZ2aqSnUpVBskP7NvCWX2nls2gl9nEKs2xClqCirSBZArQ1qw5bwtYpN7DeSKWhnnPaMrGhDsbuGce94SYXCd6p7u54DwjWVOD0S9ak94vwAJYDzgzCSZq1hMz8rakszUIow3r5A8IoXGGhD5T2PkZdLXKSAo6RsG8Qw338Y0OUE2NHDag1S7tvwgjCrRLQ5dg7MC1LuYWZpnZFEgAEAg8Hd2pufaEty2xyS6JZ82RJU6lLOnYNccTYQRh+2uFUQhzLH9SgG8SLQinSUlFTqoKPXyivYuWNVBsesZGKl2FLx6Ok5ytBl7HdJHpXd4qY1UAIAB435cjCHLM5MtRSS8tRDgnuiv5q2a8WXMcomyFPMT3TZSajlaj8o7hw0cpqR5hsyUEEamLneBZGJdY1FxU3uT9mvOIFsQULpRwePLq1IgmSikkEuSdQPO/Vo1RRzkxwnHpckBqvUB9r9PnAk3MAopSk3UHv+WhPhACZpMtTu+rjx4QJhQdQUb26c+jQagC5j9a1J1KSQUubcuUQBer9TepryFoG1WqWOw92ETEEFkoLNXzoYCqD7PZ8gXF6PEcuapCwbAm3gYzFhQdRcNehArTxiZCAkGrulxUWLPTi9+sbegFG3ZriMUXDffNo0AYggjrGk2YCxAt5+UaT1Mnw2r0fyjkgrIp8vS54t58YjmrDgDa1BU8/veDcryheIJLkIBbVSp4c4ez+zUkU0lxQly7+bQTyKOmBwcuiu5ZmBSt1EMQKNQ8q23tF6lZtJxIAHdUAANk24jYNTg8UbMspEsuKjgbjh4QRluYqll0EOQKU5/PjxjpVJWgUnF0y2yFApZ+8mh4tsSIlK7wnlZl3wQAKAKHEcuYhupDcn94kyRplWOVoiasEpWGpEEuvWN6N0gAqJBiennGRB8I8R6RkaDopWKxRQgFR7x2q9diflDHKMzwx0BesrVQgFkvYbUis/ECvzFgON+lYkwi0pmJILsQ+n2rxj02tECey3YvLZSiCg6CTWrjwpA87IJiS6VS1D+4pP+X1g3LM1BskFjdmt5c4mxmeHZKQneJk53RQ4w7FUzKJ5/wDjHRK0n01QumSyksQxFGtDJeZzClTEJFlAXL9Yhy8JMwOAwr4i3g9YdFyS2KkleibC5eUgKLBTsl/yuz/fhAeLwc1aiZYFw5FuYD38IIzvEskaTRrjdVHNORiXD9oEISkAci23IP4QPKVWjVFXTIcPkC3dwmnAv1vz3jWSspVoUS4ILux/uSPTpGTO0SlKIASwB/UbktfenCIcZMEwJUnvLb82486veA37GaS0NcdmhUNIYAAHYhzwD05+MQ41KlyUTwHd0KpwIY+ZPpGZRgCtaWCiTsA+zOdmHzjo0jKNMgSzoNAC9X5H1hc5JdBROST1gC6hwDbDhygOYRcP1Ji847s4hClD4TkKYN+UJ5fftGs/BBISnQKtcN5c+kYsyXQz8Tfs5wjDKmKCUiqi37+F46li8y/C+EQ6QkAn+37eBJmHRLklUsDW9Tu5Z2PDhxhZMWso1KSANWkDevGNnk5GQxKOxTmhdWlIoavwpbnAyp9r00/4/tX7rLmCtMxwXYAty+/eBpiGDi9w9uYh8ekJl2yZRDGu7gdRWsayu8CBx9qn0ieQykngAfUftEBkfDQFHfbpbzMdZhLlMrUrSfd6M/n7NFqy3CJWAo0RYc2Nz+0VvKSyyokFSh4dA+20XSRgUrw8oFwmjhLW3FonzOijDsEzTAIS+kMCKh3BA5RTZsghdwwJHzizY+cgKmqCiySW5jTTbhFTnz1KJUCzx2FM3NWgvDywSX+Zt9+kbzxqCZbvqPzYe8QyFUu3X3iLFzGIZ3HlXhDa2L9F9+GiWkBCQEizMPlvEGLn0cBvH94T5VPMxCXAoKnoSHjdc81FKe3hE9bHerFeLmuVPVwau+0J0rKavXqKnjyi0TpAUCyefnFamYIpUzeNfaKcbTJcqfYTKxigouO99b+kXLLcd8SSDWlPL9vaKUcJpSCDVw7CgizdlVFCly+I1D78fWBzJONnYnUqGPxHuLx6JjKZ7h62pE0xJB5fdIExSNKkml69CPq0SIrYWB90jI1GIHCMjtgnM1SRQHerxLLlABx5m3K8Ys0HD6RPLLPQUo2ze0eq2eekES8zZLVBcb3+lIklTwCpkqVqvdnfl84TTVk1Hh6xYMDMKQGs3Fqcf98YVJVsbHejfQpjRKXpfpEmFCkpUAAVEByBYA7eMDYrFJS293+3rES51m5Gh9PCBttGpJM9zbEAMnkASeXB+DXgFSAgHvMG4VZW1q0aCMWkPUOdNBtuTtflygDHySUlSC7sG4G1jcQcfhkuySVIdu8SoMwBs1anakWjsv2Zm4hGpZbD2LAgqYlwkkWemqE+BlakAJ7qnCGapUo6RUcSY65gJP8ALS5ctLslIA2oBzheSbRsY2QYASMPKMtBRL0NQlr8Sb71MGJxiinusQ4BIrT6VvG2KxiFEnSHCbljWrfO0IkY5UuZcMojY/RrRH/ZQlY3TiwliGA3OzH3rE8zFSFpKVAMeP3SK9j8Tp1OXc0DvttFeweYTFLUlRYP3HFxwGzwKt9B8F7H2OwiB3UUA57cCYU5zhToBZKQkuUp1B3NyX7x5s+1hDbALQpwp3FPLaJsXKTpKbguzsYxScRjVlEx2BUFhZBIWxcCv39YDxcoju0DgEcvu0XoSkpDM7eIrFb7R5bUKQ4FfD02ivHkvTJJ43HYkROAlrLEFKVOOMSYguKV0sw5/fvAeIlKGoqsDWobao9oY5TgjMTQskkObgVaHulsVt6NsGtABr3iKA3rF7yqWThAKm9LbneOcdocqGGmS1pLk97vMRqSoEU4WpHRMlzlOIkpWlgCA6RXSrdNInz7ipLodh1Jp9lVzaWpIIYtqAa7/ZhGE1Na2Zn5+EXnPBLly5kyYXSkflte19yaRTeyOB+POmUYMDSzkxuKXg2/QWVeaX0gMpTkagFDYhvkzRHiy4AI0rAtxB3HGvvFix+X/BWQbGx9GpAuIkBYCmDgu9LUcV4/KCU12A4egLJceXSHISA3R6vz/eLBImJWpksRuYrOClJStTgsLDi5MWjsvMC1gJGkcOn+/SBypdhY5taGiMCAKAgxHi8pSoWGrjDqfMSANm+9o8kStQcVofs8IkTZRr2UvMMA6mL0+ZAiLDTTKmpOySpJOzG3Wu0Oc1lnUmrO/oHvtaK1mOJ7wSBSpO1d/FrdYsx3JUyTIknaLifyvfVXzrWIJiNVDRi308I2wE3UhB2Ye0eTpgCm3+RiWqdFCdok0HgI8iD+a6xkbRxz+WgsSR5RsqbqIDNT7qYLly21A/mSGp9OcRKITvV6Hlb28o9K7IaohOGL8AN4kweMI6mxq37RMuwo7+3+4gSr4ZdyAQLjlUjoYy7NqgrWS6SwBZ3O44VNNomwaxrTq2t6neB5CaEvfl+0ZInu122Ie4NXEAF/oVjkpISymNeO3Hg8BzJRlrAZTNXcXDO3jDJM8HZ243KTu21Wps8bEhSjxIY+B25QKlQbimG9nJ4VOwpSnumYok0/SlTKpvqYx0OZirca3qfExQOzZSjESkguoFdDYOi1ODNFxmTkVSD0IsfswjL/AEHBfSWhBVQbj2ivY/GKQvUplJB2BDcucWbCzaAKDJpv98fSEnaBKTYM9Tw6wm90OihPjM5EwskFhf6QNjMSpcruhTIqOAapI4Rt8UoSyVM5YUFPGHOBmLUj4SjsTa+ocOMHqOwm29CvBz1F5jKYsSWPBjXcPDSVjgQODQD2fxbylIDuhRBYcf3eGE7KApXdV8JW9HSadQxgJVypmx6PZyw7vt+/yhdOWZiVDmfPb1EFz8mUuUSV1BNv+0P5coRzZi5a1obnTkeUHGPwXJiTM5WmWp+LHlWL7keUCVhUOO8QCepr+3hFEz5ZU7gkrAo29m6nhzjquOGhGmgZIDWhmZvihWOuRzj+IMvSqSDcpUa8CoN6CBOxWO0zTLdtdR/d+49oL/iHjPiTJJ/pl6aclXeKnLWx4fKsU448sSQic3HJZb+3uOASiS1Vq1Kbgi3+RB/9TGn8M5wE6Y5oWHqTFTnVPGnF/CsWLsLh9a1k2GmoYcYycFHE0bGbnlTLd2tkuFFNx8qiKhLfTej/AC+xHR8VgmoR3W+6xzfEKVLmTUCoClB/DaJcPTiPyvpnuAw4VMXdmFvGLF2Vlj42mrMeVtoqmXTlalkEOW+e3jFk7GaziFard7hckQ3InTFwkrRZ8wABZ3FXHQR7gcyEvD1c6lKLchbwBc+cQ43DmqiePv8AvAEjvzNDulKG5cfPjEsF7KJ/AHGrKlFSklv0+z+sVnMJ5BLj9W4+6RdM4w50EC1axVM4w4UeZYHweKsLsRlVIe9i5+uUpFygCn34w1nybGj+sV7sbM0YjS576SOL6Xv4H0i1ZnIqABVdHtcnzpWByRXI7HJ8RUX4xkGfy0sUa3M/WMhWhtspGbYYgfFHRXMf7hGqcXJuT84uE6XqllPEGKqMGVJd6v8AfSLcUtbJssd2jJGIDfmIJ6lmL0HMRqsu7kKAs9mpYm0bpQACnSxF1bjm8FYSTqQrUkaSq7Nv0bn4mDbrYCTejSRPU4ADFizihYWiJeIUxUGHhaloMUgeB2vXYjhE0uQGII51o/20BaQdN6NOzanUpzdvezxYDhAnQdzqJ43aEWUBls2kaSRzYgU84YzMTqURWjf6++MKybkNx6jsklSyJiCksQoVFTevmKRZcPIdRPEU8d4iy/IihDroog3uPpE2GlrQNIOoAUe8JkxkUHfGNBs3tCrMFEqIJtQ9IMTOF4X4nEd4nlCPY+JBKkJVMQg0Jq3IC0WGXh2m6i1AG8LxT5MxRWZjkaTRrcN9y7RaMNiCk823jciaMi1Jidcv4OZKSAyZqdQHM19wrzh3i5+hIpWkV/tqtSZ2GnsxB0k8qH21Q5xyFMGLcY6StRZkdNojViSmUSNys+jH2gCXLH8wp2/KAasWJJ8x843M0tpDllAgln71+D1pQQfKyhCFpmLLrLagSP1bMzCvOGrSFy7A09nEqn4cO6TNlqB/tUFEHqBFi7RzA6nIDk+8AYrEokLQSNAB1AbHm1vHkYZqy4YlCqkEpLEc4CTbpGKouzmXbhI04VQrrlqJ6pW0VVJYiLX27y9UlOFQpWogTn4B1pIHk58YqSjUR6eH9EQ5L5bJhM4xYezM3TIxBBYkJA8SQfQxWdYrwhzlKiZLJH5poHiEuLczHZVcaOg6Z15eI+PJRMo5QCWvZ/eOc5+r8SYGqo+4EW/K1fy0hMtRJUxfgCqpA5RR+1E/XiVaeAfrHn4l5sryf9asGyJAJUVFmCT5uI6J2Sw6e+Uh7OWbd77xTeyuQGbMrQU1nYDnzO0X6epMkIRKYHnvzPHrBZ5bpA4toC7U4htIex1FuCQ/uBCzI8VrVqAckn/7M3K3rG+OnpWouQtbXFgNwK3hnk2WplJCwKkF357iF3xjTGtWzTNMPpHWKJmE38UJu1TZ32i65zi3YVaKZjcKETDpDUPv77w7ALznmAxBlz5axcL9DT5xeJ84qWHagJ3obM3PxiifDesXnDkqQlZFFJAfdxf5HzgsvQGPs2Y8/IRka/H6+kZEo8q+DmhaARwcxUsNiSCQ+5HrFly1BSVJagLfOK9PwZROmOwcuOFaxfjpNonyNuKZJKYuVXIO9DGuAU6RXoOlH6tGqJZJpsRWn2I2/lwA4BBevTj1hjFoZyJCQAVPZxT3j2aUvd1MOlb+MLxOWlmIHI1fh/qNlAq3IHFrGA4h38GakBJGly7gh6g7+EWbsnliXOJmVBV3EjiKP7N58GoGInMKKch7dDHTsCpKU6QaJCWGzED6QrL4oOPk6GmLxwXy96bQGvEkgBmpXp9mNJA1KLWSHvuYhnGlXiX0ULugdc2tKiA585wQ1foPePcTiNLxtgjqCg1QPHvP9IGvY5fDSRhmRKD0Cwd+8q9twAw6vD5EhJUk73bg8IcRPrLBA7gYPxc1ghOdMEj4iVF6tcVpX5Qck5IWnxdBnbLD68FMAHeQyhTgXPo4hZk+L+Jh5aiXOllHmKH1EM5mJeWpJYhWoOCLMzxUezmK0JmSjdB/Y+o9Y6MW4NfGY3Uk/o+xWJ0o7ratYbl3adKw5lzkplAJDqZiSQxIJqwsTeEeBkaz+ICEgpV1qdtr35QyxgZ9O5LDqafKkdJ1SMS5NsXZ8DMl6t0u/IQz7D9pUsJa/wAyadUxtOla5VaBSH8bH29YX/w+ygH401VRRA8Q6j5N6wari7Fz7QV/EbIf5iTrld5SDqAG4Nx1jknwzQx17H54jCzBLUSUKdif01a8DzezODxGpZSrUa9xWkHmwcPXhDMObgql0Bkxctrs5plmVzMTNTKlJdalMOAG6lFiyRcnycsI7L2O/humVLRqX8RSVFRKQw1MzByTQbwkyDs3Kwa1zEzFEqSpIKmOkEuapA4JFqPWLXlWOUhCmVep8LxuTOpSUfQEcLUW/ZF2jyBISooKgpNnqHNKgWDxzjK+zk2bOKVd0JJ1LNv/AF/qJFRF9zPOdQPecEO/GKfi85VLSatQMBxPtAW98BvC0ub6LDi8dJwssIlUamzk8SdzFTxecrmqLqpV/kOb2gBS1Taldm97DiYc5fgJaQTqpzrXjzjlBQ29s23LUegnKcvdissgVNGNKtenWHONzYWBoLwmnZpZCBwc84B1kkglusC48nbCTroNxmJ1G9oTTpf4h4/bwySumygKsCIhnSQVPc3Y0Lb08obF0LkrEwGknj5NwpF2yXGBeGlp3FX4MSG8fmYrOMUhiaJow4vVnfaGXZRR+GoO9QfMAt0+sdkdxsCCqVDspEZGjmMiWymijLzNpimUwO/SkQjGCY5WEna3jfzhbPm980p9mG2RyQvU9hHpOCSshjN9AknLlrnJRKfvkAHgNz4CsMUZZpxIRVSTUGwIHL7vD/LMMAJkwHvAaQOBVQnkWhtLwsuXKllnJUwN2ens5hMsj6HRguyodocCiqm06SlIIDOVVL/e8WTJUo/6eU6QSzil9W/EtB2JyyXPMuWUjSSVFrsGvHmfA6WSGCB3QOA2YbNCuVxSGcfKzlM1JClJ5+xi89n58xcpO5ZvItFZzdKVLJTump6RZ+wczuLB2NOn0MOy+ULFQXGbQ5w88oLE1VToRX2JgbHTjs37QTnMpgTduVoDQtKkpNA4twbekSJFQvmKNH8rwXlp0zFEk95IHUuT7RBPSpKg9A7AizNtwjyTO/M9xpbqVN7QdWqO62SS5oWtmqm/jDRGTd4qMpBUHZ2cjjuOkLMOsoWpIoT3g9uYPL6wym5uuU6JiSEH9SAXA8XTHV8Bk7eyfFTgEvpSggNpUE+4eKArHqTjFqAbWbCg40a9Ryi0pwYnKcTUrc0K3p1ALDwhR2xy34BkTaEatJ0u1O9fwPCGYqTp+xeS6teg6XKWdPxVkGZUCvdSP1Ebv93gj+a1zzpfSB7CITPKzqVdelKRwQGAPS3kIOwUhI+KWbTqHqd9rGBkErCsPNaSBuAaHYF+PMesG9kpenDUDAqfzMJcY+lBBPeQQ3i8WXs9NBwtOXuYX6NZzzt/MealuB96wvyTtKrD0U6g1LexuBwgz+IavxEEbOk+hiqYaRrUlFXUQPMtF2KKliVkuWTjkdHVcDmaZ8szAQo6H0jU7i4LhjWpDm8GJxhRJBKipRFQKNyAaFikplJSlCUpCABT1NqvAmPzf4fdKgKUe7b+lPGI+C5aKlJ8dmszFKUkXb1a14rONdSyDt9It8uUZqAtKVJQ35iGfhp49bRVc81SlhR3o9qnj9RD8dXQrJbVgslbEAvE65ilmjkC/QwMtQpxhtkuDeWpTfrSkephstKxStugqXhyXYsHAvxgk4QA0iBUtpuh1AFThqMxBpTnBE2bpTueZ5k7xNIoiBz2B2rAM2a6lWozWt9mDVqci25rASkgks1U7coZECQBipinqTyew4sIsHYrEFpiTcKfkxH7QlxqLdBDnsyNMxVR3kpNORP1g8m8YmGplnM2MjzUOEZHn0XHKdy8PMkVpSprv8veES1V9IaZdiQEFzuPu0etPo82HZZpE8y8Oau677uBWJstzpRdCk60j8rA6n2ZuHNusJpmJeWgA0dR9oOyBbrUobMH5k19vWJXHsqT6G2Cxy/iFTaVhJcHhez02tHuZTFmWSak8OEQmeAucdwlLGu4Lj0jbGZtpRRnKdLngzv4wuhhSMZM74aobduPCLB2MxgStQ5fURXMUh1itDBuSzNMwE70JtT79opkrgTJ+ZecfixXnweo+RrEOVyUMokAlNhWgU9WiCbLJD3BN4DlYjSscFU+kSV6LBlmqXSpgwHWpaFeCRXvbF36QdjZp0F6tduBt6Qs0vqINCG5Vba0dE6RJl2KMzGahYgpHQX86xZl4FqpWzO4UzEX8PDyio5QNM+SeJbzLfOLTmArygcsqkqNxR5J2a/BS3eEsNv/AKLmK92uUqZJo5SirdOrmGkmW5iLMZf4CkltSgQwG5JjoSqSNnBcWe9kgJ2Hlk1UwQOLhX0AgiTiABPa5PodUK/4dTtInpJrK1K9NPuIfzsAlOHln9a9S1HkSwoeQfxhk1UmJxu0hdjMSdUsHgRBXZ7NGaWd0Kbqk09CYUZ5NZSBuA9Ov1heMb8LESFaqCYQeiqH39I5QtGylR727SFICxcLHkQR9IUdnpyZcxMxTdyWGfioX8iYbdv1aUhAH51P/wAa+7RWsZJYS/8AuloMUYd46EZtZL/wuEvEFS0lQ1ErAIrQMT48Is+QdkJaPxJyfiTyXKlB9I2CQaJABaJMryhPxQTQXHh+8OcTjwgX9+ERzyfCrhYPmUlxQ2aOf9pMK5INlUiy4HM1TZs1JslLj/kB84rvaByonkGjMdqQckuLRSsOjvMal2PtF+yrD6ZSFbnvM9KufNiIp+OkBM4f2ueoBi8YDDPh3BsAOtB9Ityu0iHHGm0BrUhU1PEqUS1GDsBTm/lHmZSGIbx8PswFhZh+Kni/vX2gnMZzknm3pCmtjU7NMLIdJP3SApcrvqtQQVMxLSw0CYJblZu4+UbG9nOtIFxJcJfYH5QVkU5RmpCQDRmtc/WFmLmMBWlfv0gvsyoKxKUmygoXN9Lgumrgjzh7Xiya/IvXw5n9B9PrGQwThpjXSeYWQDzZqRkRcSrkcex+H0rPAl/v73j3DpZBGxIhznmHDamtWBMtSlSS/EU6/wCouU7jZK4VKiIYpTaQOlYsXZsEAA3K/QD6wCqRpIsx3O14Y5ZOTLWCSqhrvQe0JlK0OjFp7Jp+NbEBJZlo0nkWLERJjcO0pJP9IDHkLwoxyiohYdnZ+BBLeMEzcRO+GyrUZ7tZ6Qtroau2JMWgJUd/sxpLngMKxuiUolRUL2JFLxLhsOHqB5b8fKKLpE7VsuGGl6pSVE0KBSvy+6wkxuIa1GV7PDzCsmWhP/aKQhzDDOtNKB6czEi/bZXtw0HScW6APCvP3gWXMIcNTV+8TiUwZwLWiPFug1ua9OsdHs2SpbNsslPPlNt3vvxh3muKGhI3Jq14AyIBRVMH6SEjwr7keUaY2YVTABR9+FWeFz3L/A8eo2FYYMHL8PWIMym1QgHSpSga+n+XtEmLmhCmFv2gc4bUt7lkjxJp98o7Gt2Fk/WkJsJMVhsXMQ4AnJKXJYVN36g+cXLCL+IgJcEJDAggmgehAHRlDeKj2xk/DVKm1/OadFPSHuUdoEMx1kn+og+w94blTlFSRPipScWLsZPVNmFk1SAK0CW/UTtFZ7QjTN+GC4QL/wBRUHJ+XhF/Tj8MaK0Fy7qFvGB5+UZfNWVzEhSzuJsxI8kqAjceVRe0zMuNyWmV7tYv4mEws43UBXqhyPMekK8eGkyFcEgf4gj1HrHS0ysJ8JErQky0ABIJJHdtvWwqYW4nJ8MtaDocpLg6iw5kO3CrR0M6Wq+nSwt7/wAGmTz1CUkqopKEpJ2oK+cLc0xinOlRAuSr5Qwn44yksCG3hJmOJ1B9uG8TLbsqSpGvZ/FhJnqJp8O/E6gflAecTdRBrUWN/GN8lS65gULot0UNoEzue2o8B6tD0vMS34sSrV8Sepqh0oHnX2MWiVjSJRSDckeZ+/WKvkBBmJ5lR/4oJ94cY9JSEdXPhFM++JLDa5GTSPjln/PtyAHyifFgM/lEWDwhWt3H5oKzEMwpYQDDQtxKqARFl6qq9I8xi2IiDCfqLwaWgG9guNDpH931ifssGxcht1//AJMD4g9wdYM7LLbGYf8A8g9iIa/0ZO/2R2Q+PlGQUA1AzDmY8iGimzkOZlwAbPEOFwoSKBiTx8oIxStUonxgaUsGwLRQuqBb3YbhEpKu9VqVrHuOkLSRoAOoGlh4HaIZABJuwIaN14vQzEktbdvlweArYy9C5eOWl9Qaru5q1AKR6rN1KGmgtbzv1hkiYGYim7h7wJi8vlkOBpLbWgk1e0D5emBTs0WUtRh7xCnEmzsC+0D/AA7vt7x7KllRYB9h7Q/iqEOTbOhy8WhQQ39CR/jCfNFF25/WD8AAhIS7FIAe9Wr9PGFGczXsXIJiJK5FydRDMvSFLINdKXPoBC7F4p5ijfYCNMlxgl/EKlspWm9zc38Y1VPSSpzUl4Yo0xbnyQ/ykhOFSxIJUXsXv4xrIln4qdW3neIsoWPgLAZ0qp6H6iME78dA2KwD6wiS2ymD8UyXFKBmca2gvLZKlzXDhKVJJJoAwHmaWggZYNWtRo9AKE9TsI1xGbBCdLAAE0FKwCl8NmrBO3GHQrClKQ5R3go1UWv5h4X9l8jRPkImJWoLGpKgwIpSljUMd7x7jcwExJJTMCKjUPyvzhT2RzsyFTEXTqd/8fkIoipfjaRNLjzRZcT2YUltLKO5ZjzLc4qi8PiBOIILa7FmZ9n5cIveGzoLqC9Y8x2GRNAsDzEKhlcdSGSxKXRXp+G73cepo5PGH+Dwfw5ZY97ct7cByhbh0iSppgZJsf070D26QzmYqXoDKYcm94GbvQcRbi5alqZ97OYkTgFKo4A/qP8AqMOaSZdmKhckufoIX4rtQNi/SOUZPoJySGKMLLw7q1FSzTgOPyip9o8bqBagJ9L/ACjTMu0RYiEmLnFQS9y5izDhafKRHmzKnGI07PA608dKj4EgfP1iy56gAgcAaeMVLB5sZEzUEhR06akhqg7f2wzx2eJmsokBRBcVoeFoZOLbsVCSSofZVPAKXaqniLOZjk8maF2S5ghS0DUH1AN9+EF5qqpY2f3/ANwlqmNTtCqdO1Ek7Rth5dD0MDKNOsFpX5MfaGiwHFo/CvvEnZh/5vD/APkTEWIH4ZHMRtkKyMRJbaYj3EH/AOWJl+yO+qlhzWMiBGILCo8x9IyJNDNnH8FM1IUjqIhwszSoggghgY2wmLEtJVdyW8P9QFOxZWsrs7fMfSH1tm34ocfHSK+bbNAaSA7blTb3Maok6nbYDk9YiCDS1zTbwjKOsJnYpISDV48TMGgHY971rAWJJa1H9HiXFHuKZrN62jqNTAJ8x3NnLn76e0Mcjw416zZFuGrbyv5QoljvAEsHqeTxYjOCBpT+UCn3uYOelSBxq3bN5mZALAJZ6QHmCiAQRCjFzHXDoTDMkJUalmJ6UgOPFJjOXJtCQKO3rE6QXLlzDiV2dlrDpmEFrEA+zQRhuzSAe9NpyHzeNeWJixSM7KOVLTUpKR5g8+RiwyJaJXfUAVnoyTanPnAAzCVJBTLSPC/UneAP5mbNBIDbkmgAG9YkknN2VwfGNMY43O2dvUwokn+YnIQf1HYPQAkk8BT1ETq7Oq06ipJUaipeo6Qw7OZMZKVT5ml9LJArQ1JPAmkEuMU2gZOTaQ7n4iXJlaABoSGa9/3jly5qU4pTHSFKNetqdYedpMwWxcKSDyI9YqGJU7GH/wAfHpt+xGeaVJeixpmFNbcxb9oNTnqxzisycYoV2+9oITjATWhgpYvpkc3wsSc21ggnqIhnhKgwJbkaQpTiqGJJM3nC/wAddDVks9XhmvaF2MXpfibcoYrn8YQ4iZqUT9tD8abexGWSS0eShqIHE/fpEs9TzKcQPKJ8JI0IKzwoOXHxtEUlNXOw+/WG3snS0eaHJ3ggSGEaSprA08YxeOoQReMdhaNsAD8VOn8z0biBeG2KxRYvdq8b/fnEeSZZMBExSSlNdLhifA1aMzA/iNCpNOQ6KqNi6fiSlQ+cSHHktQQNjqLHMRqlftDUtE8pNNk07FKIYsz8BE+Ur/GlEX+IlvMQIuDMmIE+UdgtJPmI6XRiezrycShqkPGRU1Z4pywJHGPIh4sqKklY4PyaI7l9unPaMjIsEBiMalI4uALHzjRWMQFOCw2pGRkYoo1yZGualTCh4n5RKsjQQDfb/cZGRjVM2L0KBONoJw8+oGx5xkZDGtC4t2TYrDEsRtDHJkf/AM63NCqg6D6xkZE8n40VRS5WAzc2Mss3d9YNk52gihY+seRkM/HFxsX+WUZUAf8AW9Clbg2I2p9YwZ4DQpcHfcPw9PKPIyGfiiK/NIfYbPkKA1TGI8H+kHYbtbKlhgq3lGRkIf8AHix3/JkK897TJnSymppQRUphcNGRkPxwUFSEzyOe2ayisjum3SPO89TGRkHexdaJBPUIllY0jgfSMjI5pGqTR5PxZVS0QIWxsDyaMjI1JJHNthEzFKXRm2jVCruI9jID+jbfZiSLKcDduL3h1lWYYSUQWBUHOohzwoTanKMjI5w56ZyycN0G4ztVJXufKE+IzSUSCDa/OPYyOX8eMegn/JlLsCzPHIWE6bg8CKeMCCfGRkMUUlQqUm3ZIic9IYyE94Dnt6xkZC5mxLOhQYdIyMjIiKj/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lh5.ggpht.com/IeronimusRegis/SNW5B0b4F4I/AAAAAAAAAnw/tG9wvV0o4nA/Muerte_de_Adan_Piero_della_Francesca%5B3%5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1988840"/>
            <a:ext cx="4139952" cy="2416046"/>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978059" y="4440043"/>
            <a:ext cx="4139952" cy="2246769"/>
          </a:xfrm>
          <a:prstGeom prst="rect">
            <a:avLst/>
          </a:prstGeom>
        </p:spPr>
        <p:txBody>
          <a:bodyPr wrap="square">
            <a:spAutoFit/>
          </a:bodyPr>
          <a:lstStyle/>
          <a:p>
            <a:pPr algn="ctr"/>
            <a:r>
              <a:rPr lang="es-CO" sz="2000" b="1" dirty="0">
                <a:solidFill>
                  <a:srgbClr val="FF0000"/>
                </a:solidFill>
              </a:rPr>
              <a:t>E</a:t>
            </a:r>
            <a:r>
              <a:rPr lang="es-CO" sz="2000" b="1" dirty="0" smtClean="0">
                <a:solidFill>
                  <a:srgbClr val="FF0000"/>
                </a:solidFill>
              </a:rPr>
              <a:t>l </a:t>
            </a:r>
            <a:r>
              <a:rPr lang="es-CO" sz="2000" b="1" dirty="0">
                <a:solidFill>
                  <a:srgbClr val="FF0000"/>
                </a:solidFill>
              </a:rPr>
              <a:t>anuncio divino "el día que de él comieres, ciertamente morirás" -literalmente, "muriendo, tú morirás"- significa que se pronunciaría la sentencia en el día de la </a:t>
            </a:r>
            <a:r>
              <a:rPr lang="es-CO" sz="2000" b="1" dirty="0" smtClean="0">
                <a:solidFill>
                  <a:srgbClr val="FF0000"/>
                </a:solidFill>
              </a:rPr>
              <a:t>transgresión, la cual se cumplió literalmente 930 años después.</a:t>
            </a:r>
            <a:endParaRPr lang="es-CO" sz="2000" b="1" dirty="0">
              <a:solidFill>
                <a:srgbClr val="FF0000"/>
              </a:solidFill>
            </a:endParaRPr>
          </a:p>
        </p:txBody>
      </p:sp>
    </p:spTree>
    <p:extLst>
      <p:ext uri="{BB962C8B-B14F-4D97-AF65-F5344CB8AC3E}">
        <p14:creationId xmlns:p14="http://schemas.microsoft.com/office/powerpoint/2010/main" val="3146243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1030"/>
                                        </p:tgtEl>
                                        <p:attrNameLst>
                                          <p:attrName>style.visibility</p:attrName>
                                        </p:attrNameLst>
                                      </p:cBhvr>
                                      <p:to>
                                        <p:strVal val="visible"/>
                                      </p:to>
                                    </p:set>
                                    <p:animEffect transition="in" filter="barn(inVertical)">
                                      <p:cBhvr>
                                        <p:cTn id="15" dur="500"/>
                                        <p:tgtEl>
                                          <p:spTgt spid="1030"/>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down)">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080120"/>
          </a:xfrm>
        </p:spPr>
        <p:txBody>
          <a:bodyPr/>
          <a:lstStyle/>
          <a:p>
            <a:pPr marL="0" indent="0" algn="ctr">
              <a:buNone/>
            </a:pPr>
            <a:r>
              <a:rPr lang="es-CO" dirty="0" smtClean="0"/>
              <a:t>Después de esta situación </a:t>
            </a:r>
            <a:r>
              <a:rPr lang="es-CO" b="1" i="1" dirty="0" smtClean="0">
                <a:solidFill>
                  <a:srgbClr val="FF0000"/>
                </a:solidFill>
              </a:rPr>
              <a:t>¿Qué </a:t>
            </a:r>
            <a:r>
              <a:rPr lang="es-CO" b="1" i="1" dirty="0">
                <a:solidFill>
                  <a:srgbClr val="FF0000"/>
                </a:solidFill>
              </a:rPr>
              <a:t>dice Dios con respecto a la condición del ser humano</a:t>
            </a:r>
            <a:r>
              <a:rPr lang="es-CO" b="1" i="1" dirty="0" smtClean="0">
                <a:solidFill>
                  <a:srgbClr val="FF0000"/>
                </a:solidFill>
              </a:rPr>
              <a:t>?</a:t>
            </a:r>
            <a:endParaRPr lang="es-CO" b="1" i="1" dirty="0">
              <a:solidFill>
                <a:srgbClr val="FF0000"/>
              </a:solidFill>
            </a:endParaRPr>
          </a:p>
        </p:txBody>
      </p:sp>
      <p:sp>
        <p:nvSpPr>
          <p:cNvPr id="2" name="1 Rectángulo"/>
          <p:cNvSpPr/>
          <p:nvPr/>
        </p:nvSpPr>
        <p:spPr>
          <a:xfrm>
            <a:off x="251520" y="1916832"/>
            <a:ext cx="5400600" cy="2554545"/>
          </a:xfrm>
          <a:prstGeom prst="rect">
            <a:avLst/>
          </a:prstGeom>
        </p:spPr>
        <p:txBody>
          <a:bodyPr wrap="square">
            <a:spAutoFit/>
          </a:bodyPr>
          <a:lstStyle/>
          <a:p>
            <a:r>
              <a:rPr lang="es-CO" sz="3200" dirty="0">
                <a:solidFill>
                  <a:srgbClr val="FF0000"/>
                </a:solidFill>
              </a:rPr>
              <a:t>Eze.18:4,20</a:t>
            </a:r>
            <a:r>
              <a:rPr lang="es-CO" sz="3200" dirty="0"/>
              <a:t>.</a:t>
            </a:r>
            <a:r>
              <a:rPr lang="es-CO" sz="3200" b="1" baseline="30000" dirty="0"/>
              <a:t> 4 </a:t>
            </a:r>
            <a:r>
              <a:rPr lang="es-CO" sz="3200" dirty="0"/>
              <a:t>He aquí que todas las almas son mías; como el alma del padre, así el alma del hijo es mía; </a:t>
            </a:r>
            <a:r>
              <a:rPr lang="es-CO" sz="3200" i="1" u="sng" dirty="0"/>
              <a:t>el alma que pecare, esa morirá</a:t>
            </a:r>
            <a:r>
              <a:rPr lang="es-CO" sz="3200" dirty="0"/>
              <a:t>. </a:t>
            </a:r>
            <a:endParaRPr lang="es-CO" sz="3200" dirty="0" smtClean="0"/>
          </a:p>
        </p:txBody>
      </p:sp>
      <p:sp>
        <p:nvSpPr>
          <p:cNvPr id="4" name="3 Rectángulo"/>
          <p:cNvSpPr/>
          <p:nvPr/>
        </p:nvSpPr>
        <p:spPr>
          <a:xfrm>
            <a:off x="827584" y="4491786"/>
            <a:ext cx="6516724" cy="2246769"/>
          </a:xfrm>
          <a:prstGeom prst="rect">
            <a:avLst/>
          </a:prstGeom>
        </p:spPr>
        <p:txBody>
          <a:bodyPr wrap="square">
            <a:spAutoFit/>
          </a:bodyPr>
          <a:lstStyle/>
          <a:p>
            <a:pPr algn="ctr"/>
            <a:r>
              <a:rPr lang="es-CO" dirty="0"/>
              <a:t> </a:t>
            </a:r>
            <a:r>
              <a:rPr lang="es-CO" sz="2800" b="1" baseline="30000" dirty="0">
                <a:solidFill>
                  <a:srgbClr val="FF0000"/>
                </a:solidFill>
              </a:rPr>
              <a:t>20 </a:t>
            </a:r>
            <a:r>
              <a:rPr lang="es-CO" sz="2800" dirty="0">
                <a:solidFill>
                  <a:srgbClr val="FF0000"/>
                </a:solidFill>
              </a:rPr>
              <a:t>El alma que pecare, esa morirá; </a:t>
            </a:r>
            <a:r>
              <a:rPr lang="es-CO" sz="2800" i="1" u="sng" dirty="0">
                <a:solidFill>
                  <a:srgbClr val="FF0000"/>
                </a:solidFill>
              </a:rPr>
              <a:t>el hijo no llevará el pecado del padre, ni el padre llevará el pecado del hijo</a:t>
            </a:r>
            <a:r>
              <a:rPr lang="es-CO" sz="2800" dirty="0">
                <a:solidFill>
                  <a:srgbClr val="FF0000"/>
                </a:solidFill>
              </a:rPr>
              <a:t>; la justicia del justo será sobre él, y la impiedad del impío será sobre él. </a:t>
            </a:r>
          </a:p>
        </p:txBody>
      </p:sp>
      <p:pic>
        <p:nvPicPr>
          <p:cNvPr id="2050" name="Picture 2" descr="http://t3.gstatic.com/images?q=tbn:ANd9GcT0kW9B3YTxZGY46cgHjeFDHtRGd694ImQSiWFqI2xlZkSSWPm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772816"/>
            <a:ext cx="3096344" cy="25356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7283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592288"/>
          </a:xfrm>
        </p:spPr>
        <p:txBody>
          <a:bodyPr>
            <a:normAutofit fontScale="92500" lnSpcReduction="10000"/>
          </a:bodyPr>
          <a:lstStyle/>
          <a:p>
            <a:pPr marL="0" indent="0" algn="ctr">
              <a:buNone/>
            </a:pPr>
            <a:r>
              <a:rPr lang="es-CO" dirty="0" smtClean="0"/>
              <a:t>Las </a:t>
            </a:r>
            <a:r>
              <a:rPr lang="es-CO" dirty="0"/>
              <a:t>“almas</a:t>
            </a:r>
            <a:r>
              <a:rPr lang="es-CO" dirty="0" smtClean="0"/>
              <a:t>”, </a:t>
            </a:r>
            <a:r>
              <a:rPr lang="es-CO" dirty="0"/>
              <a:t>representan a las personas. </a:t>
            </a:r>
            <a:r>
              <a:rPr lang="es-CO" dirty="0" smtClean="0"/>
              <a:t>Todos </a:t>
            </a:r>
            <a:r>
              <a:rPr lang="es-CO" dirty="0"/>
              <a:t>los seres humanos son de Dios por derecho de creación. </a:t>
            </a:r>
            <a:r>
              <a:rPr lang="es-CO" i="1" u="sng" dirty="0"/>
              <a:t>Todos son igualmente criaturas suyas, y su trato con ellos está libre de prejuicio o parcialidad</a:t>
            </a:r>
            <a:r>
              <a:rPr lang="es-CO" dirty="0"/>
              <a:t>. Ama a todos y desea salvarlos.  El castigo sólo se aplica cuando es merecido</a:t>
            </a:r>
            <a:r>
              <a:rPr lang="es-CO" dirty="0" smtClean="0"/>
              <a:t>.</a:t>
            </a:r>
          </a:p>
        </p:txBody>
      </p:sp>
      <p:sp>
        <p:nvSpPr>
          <p:cNvPr id="2" name="1 Rectángulo"/>
          <p:cNvSpPr/>
          <p:nvPr/>
        </p:nvSpPr>
        <p:spPr>
          <a:xfrm>
            <a:off x="3131840" y="3140968"/>
            <a:ext cx="2664296" cy="3046988"/>
          </a:xfrm>
          <a:prstGeom prst="rect">
            <a:avLst/>
          </a:prstGeom>
        </p:spPr>
        <p:txBody>
          <a:bodyPr wrap="square">
            <a:spAutoFit/>
          </a:bodyPr>
          <a:lstStyle/>
          <a:p>
            <a:pPr algn="ctr"/>
            <a:r>
              <a:rPr lang="es-CO" sz="2400" dirty="0"/>
              <a:t>«El alma que pecare esa morirá» Se aplican igualmente a la muerte segunda, final e </a:t>
            </a:r>
            <a:r>
              <a:rPr lang="es-CO" sz="2400" dirty="0" smtClean="0"/>
              <a:t>irrevocable. </a:t>
            </a:r>
          </a:p>
          <a:p>
            <a:pPr algn="ctr"/>
            <a:r>
              <a:rPr lang="es-CO" sz="2400" dirty="0" smtClean="0"/>
              <a:t>Lea </a:t>
            </a:r>
            <a:r>
              <a:rPr lang="es-CO" sz="2400" dirty="0">
                <a:solidFill>
                  <a:srgbClr val="FF0000"/>
                </a:solidFill>
              </a:rPr>
              <a:t>(Apoc.20:14; Mat.10:28).</a:t>
            </a:r>
          </a:p>
        </p:txBody>
      </p:sp>
      <p:pic>
        <p:nvPicPr>
          <p:cNvPr id="4098" name="Picture 2" descr="http://t0.gstatic.com/images?q=tbn:ANd9GcT-cTBiAkxdr142ob-zvA6CCbOetobi30buT46OQ70EWAeIaJW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144920"/>
            <a:ext cx="2880320" cy="230030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t3.gstatic.com/images?q=tbn:ANd9GcRoGGrwvkzNBxJXvJECoBNsKmg0EE7r2EfPMY7A-V9NPBD2uda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3144921"/>
            <a:ext cx="3096344" cy="230030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78406" y="5568989"/>
            <a:ext cx="2853434" cy="1200329"/>
          </a:xfrm>
          <a:prstGeom prst="rect">
            <a:avLst/>
          </a:prstGeom>
        </p:spPr>
        <p:txBody>
          <a:bodyPr wrap="square">
            <a:spAutoFit/>
          </a:bodyPr>
          <a:lstStyle/>
          <a:p>
            <a:pPr algn="ctr"/>
            <a:r>
              <a:rPr lang="es-CO" sz="2400" i="1" dirty="0">
                <a:solidFill>
                  <a:srgbClr val="FF0000"/>
                </a:solidFill>
              </a:rPr>
              <a:t>La primera muerte es para todos, buenos y malos.</a:t>
            </a:r>
          </a:p>
        </p:txBody>
      </p:sp>
      <p:sp>
        <p:nvSpPr>
          <p:cNvPr id="5" name="4 Rectángulo"/>
          <p:cNvSpPr/>
          <p:nvPr/>
        </p:nvSpPr>
        <p:spPr>
          <a:xfrm>
            <a:off x="5652120" y="5537132"/>
            <a:ext cx="3491880" cy="1200329"/>
          </a:xfrm>
          <a:prstGeom prst="rect">
            <a:avLst/>
          </a:prstGeom>
        </p:spPr>
        <p:txBody>
          <a:bodyPr wrap="square">
            <a:spAutoFit/>
          </a:bodyPr>
          <a:lstStyle/>
          <a:p>
            <a:pPr algn="ctr"/>
            <a:r>
              <a:rPr lang="es-CO" sz="2400" i="1" dirty="0">
                <a:solidFill>
                  <a:srgbClr val="FF0000"/>
                </a:solidFill>
              </a:rPr>
              <a:t>La segunda muerte es para los malos, los que no aceptaron a Cristo.</a:t>
            </a:r>
          </a:p>
        </p:txBody>
      </p:sp>
    </p:spTree>
    <p:extLst>
      <p:ext uri="{BB962C8B-B14F-4D97-AF65-F5344CB8AC3E}">
        <p14:creationId xmlns:p14="http://schemas.microsoft.com/office/powerpoint/2010/main" val="3198752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4098"/>
                                        </p:tgtEl>
                                        <p:attrNameLst>
                                          <p:attrName>style.visibility</p:attrName>
                                        </p:attrNameLst>
                                      </p:cBhvr>
                                      <p:to>
                                        <p:strVal val="visible"/>
                                      </p:to>
                                    </p:set>
                                    <p:anim calcmode="lin" valueType="num">
                                      <p:cBhvr>
                                        <p:cTn id="25" dur="500" fill="hold"/>
                                        <p:tgtEl>
                                          <p:spTgt spid="4098"/>
                                        </p:tgtEl>
                                        <p:attrNameLst>
                                          <p:attrName>ppt_w</p:attrName>
                                        </p:attrNameLst>
                                      </p:cBhvr>
                                      <p:tavLst>
                                        <p:tav tm="0">
                                          <p:val>
                                            <p:fltVal val="0"/>
                                          </p:val>
                                        </p:tav>
                                        <p:tav tm="100000">
                                          <p:val>
                                            <p:strVal val="#ppt_w"/>
                                          </p:val>
                                        </p:tav>
                                      </p:tavLst>
                                    </p:anim>
                                    <p:anim calcmode="lin" valueType="num">
                                      <p:cBhvr>
                                        <p:cTn id="26" dur="500" fill="hold"/>
                                        <p:tgtEl>
                                          <p:spTgt spid="4098"/>
                                        </p:tgtEl>
                                        <p:attrNameLst>
                                          <p:attrName>ppt_h</p:attrName>
                                        </p:attrNameLst>
                                      </p:cBhvr>
                                      <p:tavLst>
                                        <p:tav tm="0">
                                          <p:val>
                                            <p:fltVal val="0"/>
                                          </p:val>
                                        </p:tav>
                                        <p:tav tm="100000">
                                          <p:val>
                                            <p:strVal val="#ppt_h"/>
                                          </p:val>
                                        </p:tav>
                                      </p:tavLst>
                                    </p:anim>
                                    <p:animEffect transition="in" filter="fade">
                                      <p:cBhvr>
                                        <p:cTn id="27" dur="500"/>
                                        <p:tgtEl>
                                          <p:spTgt spid="4098"/>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nodeType="clickEffect">
                                  <p:stCondLst>
                                    <p:cond delay="0"/>
                                  </p:stCondLst>
                                  <p:childTnLst>
                                    <p:set>
                                      <p:cBhvr>
                                        <p:cTn id="38" dur="1" fill="hold">
                                          <p:stCondLst>
                                            <p:cond delay="0"/>
                                          </p:stCondLst>
                                        </p:cTn>
                                        <p:tgtEl>
                                          <p:spTgt spid="4100"/>
                                        </p:tgtEl>
                                        <p:attrNameLst>
                                          <p:attrName>style.visibility</p:attrName>
                                        </p:attrNameLst>
                                      </p:cBhvr>
                                      <p:to>
                                        <p:strVal val="visible"/>
                                      </p:to>
                                    </p:set>
                                    <p:animEffect transition="in" filter="wipe(down)">
                                      <p:cBhvr>
                                        <p:cTn id="39" dur="580">
                                          <p:stCondLst>
                                            <p:cond delay="0"/>
                                          </p:stCondLst>
                                        </p:cTn>
                                        <p:tgtEl>
                                          <p:spTgt spid="4100"/>
                                        </p:tgtEl>
                                      </p:cBhvr>
                                    </p:animEffect>
                                    <p:anim calcmode="lin" valueType="num">
                                      <p:cBhvr>
                                        <p:cTn id="40" dur="1822" tmFilter="0,0; 0.14,0.36; 0.43,0.73; 0.71,0.91; 1.0,1.0">
                                          <p:stCondLst>
                                            <p:cond delay="0"/>
                                          </p:stCondLst>
                                        </p:cTn>
                                        <p:tgtEl>
                                          <p:spTgt spid="4100"/>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100"/>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100"/>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100"/>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100"/>
                                        </p:tgtEl>
                                        <p:attrNameLst>
                                          <p:attrName>ppt_y</p:attrName>
                                        </p:attrNameLst>
                                      </p:cBhvr>
                                      <p:tavLst>
                                        <p:tav tm="0" fmla="#ppt_y-sin(pi*$)/81">
                                          <p:val>
                                            <p:fltVal val="0"/>
                                          </p:val>
                                        </p:tav>
                                        <p:tav tm="100000">
                                          <p:val>
                                            <p:fltVal val="1"/>
                                          </p:val>
                                        </p:tav>
                                      </p:tavLst>
                                    </p:anim>
                                    <p:animScale>
                                      <p:cBhvr>
                                        <p:cTn id="45" dur="26">
                                          <p:stCondLst>
                                            <p:cond delay="650"/>
                                          </p:stCondLst>
                                        </p:cTn>
                                        <p:tgtEl>
                                          <p:spTgt spid="4100"/>
                                        </p:tgtEl>
                                      </p:cBhvr>
                                      <p:to x="100000" y="60000"/>
                                    </p:animScale>
                                    <p:animScale>
                                      <p:cBhvr>
                                        <p:cTn id="46" dur="166" decel="50000">
                                          <p:stCondLst>
                                            <p:cond delay="676"/>
                                          </p:stCondLst>
                                        </p:cTn>
                                        <p:tgtEl>
                                          <p:spTgt spid="4100"/>
                                        </p:tgtEl>
                                      </p:cBhvr>
                                      <p:to x="100000" y="100000"/>
                                    </p:animScale>
                                    <p:animScale>
                                      <p:cBhvr>
                                        <p:cTn id="47" dur="26">
                                          <p:stCondLst>
                                            <p:cond delay="1312"/>
                                          </p:stCondLst>
                                        </p:cTn>
                                        <p:tgtEl>
                                          <p:spTgt spid="4100"/>
                                        </p:tgtEl>
                                      </p:cBhvr>
                                      <p:to x="100000" y="80000"/>
                                    </p:animScale>
                                    <p:animScale>
                                      <p:cBhvr>
                                        <p:cTn id="48" dur="166" decel="50000">
                                          <p:stCondLst>
                                            <p:cond delay="1338"/>
                                          </p:stCondLst>
                                        </p:cTn>
                                        <p:tgtEl>
                                          <p:spTgt spid="4100"/>
                                        </p:tgtEl>
                                      </p:cBhvr>
                                      <p:to x="100000" y="100000"/>
                                    </p:animScale>
                                    <p:animScale>
                                      <p:cBhvr>
                                        <p:cTn id="49" dur="26">
                                          <p:stCondLst>
                                            <p:cond delay="1642"/>
                                          </p:stCondLst>
                                        </p:cTn>
                                        <p:tgtEl>
                                          <p:spTgt spid="4100"/>
                                        </p:tgtEl>
                                      </p:cBhvr>
                                      <p:to x="100000" y="90000"/>
                                    </p:animScale>
                                    <p:animScale>
                                      <p:cBhvr>
                                        <p:cTn id="50" dur="166" decel="50000">
                                          <p:stCondLst>
                                            <p:cond delay="1668"/>
                                          </p:stCondLst>
                                        </p:cTn>
                                        <p:tgtEl>
                                          <p:spTgt spid="4100"/>
                                        </p:tgtEl>
                                      </p:cBhvr>
                                      <p:to x="100000" y="100000"/>
                                    </p:animScale>
                                    <p:animScale>
                                      <p:cBhvr>
                                        <p:cTn id="51" dur="26">
                                          <p:stCondLst>
                                            <p:cond delay="1808"/>
                                          </p:stCondLst>
                                        </p:cTn>
                                        <p:tgtEl>
                                          <p:spTgt spid="4100"/>
                                        </p:tgtEl>
                                      </p:cBhvr>
                                      <p:to x="100000" y="95000"/>
                                    </p:animScale>
                                    <p:animScale>
                                      <p:cBhvr>
                                        <p:cTn id="52" dur="166" decel="50000">
                                          <p:stCondLst>
                                            <p:cond delay="1834"/>
                                          </p:stCondLst>
                                        </p:cTn>
                                        <p:tgtEl>
                                          <p:spTgt spid="4100"/>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26" presetClass="entr" presetSubtype="0" fill="hold" grpId="0" nodeType="click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wipe(down)">
                                      <p:cBhvr>
                                        <p:cTn id="57" dur="580">
                                          <p:stCondLst>
                                            <p:cond delay="0"/>
                                          </p:stCondLst>
                                        </p:cTn>
                                        <p:tgtEl>
                                          <p:spTgt spid="5"/>
                                        </p:tgtEl>
                                      </p:cBhvr>
                                    </p:animEffect>
                                    <p:anim calcmode="lin" valueType="num">
                                      <p:cBhvr>
                                        <p:cTn id="5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63" dur="26">
                                          <p:stCondLst>
                                            <p:cond delay="650"/>
                                          </p:stCondLst>
                                        </p:cTn>
                                        <p:tgtEl>
                                          <p:spTgt spid="5"/>
                                        </p:tgtEl>
                                      </p:cBhvr>
                                      <p:to x="100000" y="60000"/>
                                    </p:animScale>
                                    <p:animScale>
                                      <p:cBhvr>
                                        <p:cTn id="64" dur="166" decel="50000">
                                          <p:stCondLst>
                                            <p:cond delay="676"/>
                                          </p:stCondLst>
                                        </p:cTn>
                                        <p:tgtEl>
                                          <p:spTgt spid="5"/>
                                        </p:tgtEl>
                                      </p:cBhvr>
                                      <p:to x="100000" y="100000"/>
                                    </p:animScale>
                                    <p:animScale>
                                      <p:cBhvr>
                                        <p:cTn id="65" dur="26">
                                          <p:stCondLst>
                                            <p:cond delay="1312"/>
                                          </p:stCondLst>
                                        </p:cTn>
                                        <p:tgtEl>
                                          <p:spTgt spid="5"/>
                                        </p:tgtEl>
                                      </p:cBhvr>
                                      <p:to x="100000" y="80000"/>
                                    </p:animScale>
                                    <p:animScale>
                                      <p:cBhvr>
                                        <p:cTn id="66" dur="166" decel="50000">
                                          <p:stCondLst>
                                            <p:cond delay="1338"/>
                                          </p:stCondLst>
                                        </p:cTn>
                                        <p:tgtEl>
                                          <p:spTgt spid="5"/>
                                        </p:tgtEl>
                                      </p:cBhvr>
                                      <p:to x="100000" y="100000"/>
                                    </p:animScale>
                                    <p:animScale>
                                      <p:cBhvr>
                                        <p:cTn id="67" dur="26">
                                          <p:stCondLst>
                                            <p:cond delay="1642"/>
                                          </p:stCondLst>
                                        </p:cTn>
                                        <p:tgtEl>
                                          <p:spTgt spid="5"/>
                                        </p:tgtEl>
                                      </p:cBhvr>
                                      <p:to x="100000" y="90000"/>
                                    </p:animScale>
                                    <p:animScale>
                                      <p:cBhvr>
                                        <p:cTn id="68" dur="166" decel="50000">
                                          <p:stCondLst>
                                            <p:cond delay="1668"/>
                                          </p:stCondLst>
                                        </p:cTn>
                                        <p:tgtEl>
                                          <p:spTgt spid="5"/>
                                        </p:tgtEl>
                                      </p:cBhvr>
                                      <p:to x="100000" y="100000"/>
                                    </p:animScale>
                                    <p:animScale>
                                      <p:cBhvr>
                                        <p:cTn id="69" dur="26">
                                          <p:stCondLst>
                                            <p:cond delay="1808"/>
                                          </p:stCondLst>
                                        </p:cTn>
                                        <p:tgtEl>
                                          <p:spTgt spid="5"/>
                                        </p:tgtEl>
                                      </p:cBhvr>
                                      <p:to x="100000" y="95000"/>
                                    </p:animScale>
                                    <p:animScale>
                                      <p:cBhvr>
                                        <p:cTn id="7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008112"/>
          </a:xfrm>
        </p:spPr>
        <p:txBody>
          <a:bodyPr>
            <a:normAutofit/>
          </a:bodyPr>
          <a:lstStyle/>
          <a:p>
            <a:pPr marL="0" indent="0" algn="ctr">
              <a:buNone/>
            </a:pPr>
            <a:r>
              <a:rPr lang="es-CO" sz="3600" b="1" i="1" dirty="0">
                <a:solidFill>
                  <a:srgbClr val="FF0000"/>
                </a:solidFill>
              </a:rPr>
              <a:t>¿Qué sucede cuando una persona muere</a:t>
            </a:r>
            <a:r>
              <a:rPr lang="es-CO" sz="3600" b="1" i="1" dirty="0" smtClean="0">
                <a:solidFill>
                  <a:srgbClr val="FF0000"/>
                </a:solidFill>
              </a:rPr>
              <a:t>?</a:t>
            </a:r>
            <a:endParaRPr lang="es-CO" sz="3600" b="1" i="1" dirty="0">
              <a:solidFill>
                <a:srgbClr val="FF0000"/>
              </a:solidFill>
            </a:endParaRPr>
          </a:p>
        </p:txBody>
      </p:sp>
      <p:sp>
        <p:nvSpPr>
          <p:cNvPr id="4" name="3 Rectángulo"/>
          <p:cNvSpPr/>
          <p:nvPr/>
        </p:nvSpPr>
        <p:spPr>
          <a:xfrm>
            <a:off x="251520" y="1700808"/>
            <a:ext cx="4572000" cy="1815882"/>
          </a:xfrm>
          <a:prstGeom prst="rect">
            <a:avLst/>
          </a:prstGeom>
        </p:spPr>
        <p:txBody>
          <a:bodyPr>
            <a:spAutoFit/>
          </a:bodyPr>
          <a:lstStyle/>
          <a:p>
            <a:r>
              <a:rPr lang="es-CO" sz="2800" dirty="0" smtClean="0">
                <a:solidFill>
                  <a:srgbClr val="FF0000"/>
                </a:solidFill>
              </a:rPr>
              <a:t>Sal.104:29</a:t>
            </a:r>
            <a:r>
              <a:rPr lang="es-CO" sz="2800" dirty="0"/>
              <a:t>.</a:t>
            </a:r>
            <a:r>
              <a:rPr lang="es-CO" sz="2800" b="1" baseline="30000" dirty="0"/>
              <a:t> </a:t>
            </a:r>
            <a:r>
              <a:rPr lang="es-CO" sz="2800" dirty="0"/>
              <a:t>Escondes tu rostro, se turban; les quitas el espíritu, </a:t>
            </a:r>
            <a:r>
              <a:rPr lang="es-CO" sz="2800" i="1" u="sng" dirty="0"/>
              <a:t>dejan de ser, y se tornan en su polvo.</a:t>
            </a:r>
          </a:p>
        </p:txBody>
      </p:sp>
      <p:sp>
        <p:nvSpPr>
          <p:cNvPr id="5" name="AutoShape 2" descr="data:image/jpeg;base64,/9j/4AAQSkZJRgABAQAAAQABAAD/2wCEAAkGBhMSERUUEhQWFBQUGBUWFBQVFRQVFxYUGBYVFBQVFBcXHSYeFxkjGhUUHy8gIycpLCwsFx4xNTAqNSYrLCkBCQoKDgwOGg8PGiwcHCQsKiwsLCwsKSwsKSwsKSwsLCwsKSksLCwsKSwsKSwqKSkpKSwsLCwpKSwpLCksKSwsLP/AABEIALcBEwMBIgACEQEDEQH/xAAcAAABBAMBAAAAAAAAAAAAAAAEAAMFBgECBwj/xABOEAABAwEEBgYFCAcFBwUBAAABAgMRAAQSITEFBkFRYXETIoGRobEyQlLB0QcUI3KS0uHwM2KCk6KywhVDU2ODJERUc7PD8SVklNPiFv/EABkBAAMBAQEAAAAAAAAAAAAAAAABAgMEBf/EACgRAAICAQMDBAIDAQAAAAAAAAABAhESAyExE0FRBCIyYbHRcYGhkf/aAAwDAQACEQMRAD8Amw3WwapwCtoriNBsNU+08tOSjG44juNNKfSM1DzpoaTawlUCYOEkDfFFhQd0wPpIHNPVPwrBQk5GOCh7xQytO2dOSXHDxhA95oZzWdz+6bQ3+zePeqjIKJRorRigkcUn4UY1p1welCuYg94qpfOnl5rViSrOMTiThRDNreHprQRucuk/GmpBRcmtNoPpAp8R4Y+FFtWhCvRUDyOPdVMGlW4xmf1LxH8UedPN2ttWSx+11D44eNVmKi5BNbJTVeYtrifWMcesO+pBnTHtJ7U/A1WSFRKpTW12h2NJNq9YA7jh50aBV8gDqTVO1i1sszToaW9CgU4IIMAzeC9g2YZ41XPlY+UN9l42SzHo7oSXHE+nKheuJPqiCJIxx2beQpSpRknMyZ3zjSqws6vYPlCaXaSFyGr0JMmbmYKtvpY9proehrWy8k3LqgM8AfWVh3RXmZKDiZjvj8DV3+TrXJVldKFXbrkC+skBBnPuw3b6KofJ2RLfDafOkRWtjtKXUhSCFA7Qq8O+iCyeXIAVjYweeZ7D76bW7G4cyPITRCrLvx541qbKBT3EBLtY58kk+eFMKtCiYCVdpA8E1IlkVjoxSoZHqYXPq87snxJp1FmVtUeyB5UbFP2WzlaoEA8eFCQATdiHPnjRTdmFFIsoCiCqYE4RRrDDfE8z8KjqQTqybIcNYkcVeKJ/pp/RzULT+0PGn7U1dWd0g+affTrDUKTzPuPvrXuM1DHUI3Gm3Ewg/UUO4/jUmUYmgbUOor9rxumq4ER1mTn2eQogCmWRieyiAKaBmsUq3ilVAUlbpppZJzxotTFafNzXKWQ67Mr2glMmJMVq0wmYJ7QPjUk9oxSouiSDTLViKrp4H3ilZQO4UD0Z7Y/O6sB+7iBtjuz8qfd0dmOXkRT7dhG0ZmfDGlkFIzZFFYJUSSkgASYx4VovRDhPUQThsGE86Ps1l6wAESQT2GrbZrOAgCN+0791PlCexSEavPetdR9ZQoC02PrKSduB5g591X19vHdyw2bxjVZt1jN8L2FQvH7InxpUCZpY2SmLqlDkSPCj02lW0A9kHvFPo0cYSdhAPuNPHRpmhJibRG2q3tpi9eTOAMXh7jWG9KqQJaWSNySfEGttYNHQ2DuUPfUfo1vA9lUm7odKjlWuduK7daFK9JThnLYANlRCRuFTWsWiFm3uDAlbrhw2AqJE9lP2XV8lwAxEgScjzrdzSKjpN8kW02ViAngMzhjkBtNG6G0eHHFJUCkjrA8RAPZjXUtStWOgCkqSgrUpSkqIBMTgRPCKkrTqTDzd3JbnWVAwTEuXucCndobgok5q9o8NstpnG6DxyG7mKkRdPreFbWhkDBAiMIG4YRu2CtHAUpMZ4RGc5YV50teeVJGDYMq1IkjdO3ONvCm27UDsEdpqOUq6pU4qkwPKnUPSIwAgZZTTlOfFkWTjKgYEAdgx3VEkUZo9WI4b6EcGJ5mq9M3vbstCjCjNEfpB2+RoQej30To0/SDt8jXXEbC791R2yc98+6m3XYWIEQKYZClEnfjG6n1NyrE4ERXmSu3ZCNrcczvn+lXxpwH0Dy+Fa2tPVPZ5RSaxbHA16EHcU/oskHBjQFsHUX2eX4VIK2GgLd6DnKfOtmJEYweseSffRIoRo9c/V99FChAzNKlNKqArSLewr+8R2mPOjGbOlWKSCOBB8q53ZpWV3jehUCd11J95q56kMi8sAez/AFVii2qJez2eFGoxmwkGIyJ8RI8QasfQdc9nkK0asvW5nyUr71RXIrIS06PN2Y4ds/jTts0f1Qd8eIHvNT79kEAb1e6mLaiG7u3EIO9YJKU8zHnQ4hYFZLDddE747xU066hKrpmfDfnTAcSuFpyVcUORCSPA1vKVuKOcxHYY78DUStQ9vklsatDWI51FKs4KeZj7SVAeIFLWnW9myuBtYN66FnAjq30p6sxfwK8jgU4503onSAdQSARBT1VSlWCtoI3E1pW40yasNnHQpJ2A+c1IJs4gYVH2dyLOr9VK/CfhUqFYgcz2D/yKuKtCZX9a2fof2h76rGj059nvq460I+gV9ZNVOxDE1m/mXHgq+tOi+jeS9AuqKsdt4pxnuz41WH7MubzK1Jxz2Dfzq96+YWUHc4j+VdUBy3DDORiMJAOyRtptNPY6tOSa3OiaI0RbHLMw8y+b8rDpUJMSAmIGWGPfXRdGsXQlJUVEAkkkkzA2nHfVH1W0iVWJsLlPRqvBTUmcRB4pgwRnV00baCpwTuPlPlFa8JGeqw11GJNNPxcgcPOiHBKiKHKcceXZXGl7n/LOVlV0y2tL14Yp2AY7M6VmcJ9MXZxG3LDGpLSdnvLyy/IoG2yk4ZDLbJ2xvzNc8pXKiOCTsahTDw6x5mhrNbUlPP3Z0S4cZ31r6ZO3ZcWZHo9pp/R36RPOmU+iedO6P/SJ5iuyPJTHWlXRAp0PTnvy300GDjj8czhThswSmZx99cEpLczQ85BBjd5GlYh1FDhWrBkRwPupywjFQ4V1aL9i/s07BaT1RQlsHVWN6T7vjRTHocqHtIz5HzFdHgRCNHrjin3iixQLJ6yPqkeXwo0UR4GzesUqVUI5No/0nfrj/poq76ifpHOSf6qo2jD13vrp/wCmirzqEfpV/VHmayXJpIti0dc9nlTbaesPrq86JWnrVoE9b9v3Ch9yEOPtzHOfCgyA4hbasDOImD6QIUg5ggxjsMcCZFacRj5bjUBrOlabK482u44zecSvAg3RJQ4DgUKGBjETtptAiOs+kTZQ626oFTCiowI+gcJcYcu7EhRLZjAQcQBVOtfyt9Gi70YU6kqTKZQMbxOJnJWXLnVZ0xr846oqWS4VgJdDggAAqhtNyIbMxhnQ+sGslmds3QoaIu3AF9URdJE4YqGJGO+snd8bGixy9w7ofWxS7Upy1I6d19SQVDEpTJBCBkBjkIyzrrNnbQlJumJB6wjCeyMx4V58sVoUhYUiU3TMmQSOB3RXWrJb1ONJghSVCCCcxEGRnMEY8eNTqtQ3Z0S01NJwVL8lks+tTS21NpWCXUuhMqGBIITJHFQ8asWhLcpxa1LSU7Eg54rUMIz6qWjzNUhGrjbqW1NnoVwpN4JvXsCIcnOKFd+URNjUtm0oWH2wAS1dKVGJvpKogEQcRtojrNuoqzkca2Zeta9IBLK7wAAKY66ZUQU5JGJzFUO06xoYBW8ejBEpbkF1XJOz84iqTpT5RLQ7euQ3fi8v0nDGRvHBP7IAGyMZqzj6lElRKicySSTzJzrq6du2LKlR1nVi3/2g3aFPD6NS0tobkkJSlN6Z9olUzwG6q5p7Ut6zlTiUqcZESoD0ZMC8BxIxy5ZVPfJSUiyOyJJdMAZmEJwH44UJrbbHy8jp13WTeIZSo3UpT66o9M54kRgYyJrq6cXFExm4vYv+peraiw2XEdECAopk3lTvB9HtxqI1q1tXZNJr6GIQhoONn0VEo8DdKBI3VL6jJtbaSS4h6zn0EAm82Akfo1nBQ4GBOUVyvXHSPS2+0uJJgrhJxHVCUgYHgBR08dglNy3Z0/RnyqWR1cOksKMR0kFHY4OPtAVchCxeSQpJi6oEEEZyCM68svuqVmctm6pLQWtFqsh/2d5SAc0zKDzQqUnurmeirdCO8aRvBauyNuHZULbLRdcBOIIwG3t3VE6r64u28rQ+lCVtpBCkSmd+BJg4g1OWCz3ZChiqcVH7OOdeXrR6c3aIYOhoH0YunAgAzxxNS5SBEGRCYPYKGVZYQQMDieexRotxMRyTnyFdGi1whw5N0eieY8q2sZ66eYrVrJXZSsx6w51sjU1ctCwtQiAFFInn40/aHgExJn841nSDCr5wzUY5EnGhXQAqFAkjZwGXZXHPSt3RjZIWE9aNn4Y0XZxC+afcPhUTo5YDgiMcYqYiFJPMeJ+NdOh8F9M0jwO2fJQ4mmbT7leRNPM4KUOVM2keR8iK27Ifcr7fpJ5qHnRooH1h9Y+I/GjQaI8FM3pViaxVklT0DqOhDig8+krcIUWm4kQkCJOOQ3CrJq6/Z7xSw0UwMVq9JWyNpjGqR8nx/wDU7YP89Y8Fj3VaNUsHSOY8ayTplPct5TjQy1gLJOAHWJOAAuiSe6jIxqC0zpMochqFKVdAkXkgQSbwCgSCElMiYJk4A0TJQc3pVt1ZCFE3QFEhJCSFAlJSojrYYyN4iuY646zWhLjjSXjdSboCUpvBRzEgdYgwkkROW+bhrHbn2FWdaWUhKFytRtDdnaDagtISuT17oO6AUpImYHKNYraHptCx0TqjeKBISoghKlDaJwOfGp1L7DhJLkM0DaWmW8AFQZekFJvROM5AYRsqN0NolFptqldHdQklxSCAU4qlCSMon+XjVStjoJJEgKmTJx4Hfvromq2rz1nZK0uILrl0hKpuhN2UyrM57KyaUN292K83sTWsGpzFoaVk2u6ChwJE4bI3bOFc80fpsNtBtpCg8OqolQ6Ocgojn5VYdJ6xWu1JU1ZkKKmlXXim7CSJTcSSYMkHLcKpotGSThJJN2JKicie+rpNU9wykvidi1CURYrxcLzgC1LKlSAvE3NtwYcc521xvTOlVWh9x5fpOKKuQyA7AAOyr3q/q0CSt1x1tsC+vo/0bgKcUrUZv3QIIgjHOuZvOSSd5mj0yWUmgk20rHSa1JrANZNdxJ1j5IXv9neB2LB7Cn8KrGkNM9Pa3Fn0VEpSP8sSlI7se00b8mukQ2xbZ9Vhax9YJKR4qFVtnAzWl7ISO0/J/bLmjSgHFLi208AUhYjkD5VyHSC5ceVvcX4Ej3VcNRtL3ekSTgn6Q/ZgnuTVIWSUTtV1jzUZ99U+A7ggSSYoyzWYA47MaZYug3ioDGPd+e3caL0gno217CRdG+T1ffUoCw/J0/dWF/4iiTyVgPAiuj2a0pzIO6TGEeWVcu0C70ZRGQiuj2ZwNrUZASokgkzAmY7vOuD1unaiyWSKbWSqCCIjHbjiO+i7W8FkKG0J8o91RziAUFQzIUvCcgBE0+yqUJPD3msdBrHZDhyEs5K5CtWT1hzrZj1uQ860QcRzrZGpJ263Q5lgBG+cQSaB0oyVG8IjhTmkgEuXpOIGGycJPA1gOyMfx5+Fc+rqu6+zKjaxNhIxAvbMMak3sgdxB/PdUUTPIEDuONS5Eo7PL/yarQ4kXEz6/MVpaM+330grFB3isWjPtT7q6f2MrqvSH1h5CjBQTvpdqfOjBSgUzalWKVWI5/qRhpa3D/3Cv+5Vr1awtCuah/FVT1Tw0zbx/njxCvjVt0EItKvrq/nrF8j7FzSKhGdAMi1dIU3nE31BasSFOTejYMCByAqcSKE/vzyHlWk1x/JKBdP6JYfuh9IMJWEE43StKkqUBkVBIMEgxXDtarAGmnGBdPRvqbbhRCroQhXWRBEFRUqSRmQPRw698oOi3n2kfN1FLjK0vCMldGlw3SmDfJJEJjOuTav6HXa3Em0IVftK0kKXeT0jQCukUlyLshSQmI8DU6jpiadWihpbMhI2GRG8VcWdfnwgC6g3QkLU5JJVlKQDiduFb63auIs1rWhokz1gkj0WyMJI2k3oG6DVYe0eqSq6L2yThwrN1L5EJtcBVk1heZDoadBLyipeAOJmSmcQY8qAVaejbgAE4C9nhtAGWfvqT1RaZS6BaBenK8Orfn1t/lJrTWnRiA+r5uoFo9a6k4IUZvI8O4inccsTWFYvLfwb2XWl4JfAMpU2Gt0CChJwiM1Gdpmq44aPcCUtiMFHNMHYdpOET76jXFVvppJWhSu91RsyvCnFLoZg508FVqSSWiNIlsPAT9I2U/xoV5JNEpdqHacuqBqQSe7ZyzH54U72AltE6R6MPY4uIuDmo3fJRPZWHkiI7KjGldccMaKL8mqT2EPosyTEiYyGMDEmAMoxNDabfxbSPaE9n5FENPgVEaZd66Tuk+VNvYCz2F3KumaLUHWEAgmQBhw6uO7AVyfRj14TV81atxDZSokBJx5Kj4Vh6qOWlfjcllrDKkzeyCTEZRsHhRFnPUTHHLnQFkfC0rRMgTJgSRHE0XYkwjZmcjO6vN9O3wyo8htnOJ+r76bGdb2fP9k02c660ajmm34WkAkk3SU8Lo8cKbQ/ukRTWn2TfSsAzdQB3VqhCSsGchiDvrn1VTsw7hK3zuwOW4/Cp+zKlA8e0fjVLt2uIsy7obv5G8ePsirRoPSgtDAdAi9jG4glJ/lrbR02lm+5cR8Hqjgojxra1H3ef4Vr7Y4g99K1q6s8Px99WWV+1ekefko0WKDt3pq5q86MTREbNqVKlWgjn2rmGm7aP81s96fxq36JEWtf/MV/PVR0Rhp218Swf4EfGrhYBFrX/wAw/wAwNYvkfYuSBQav0/YKNRQLh+n7BWup8V/JMQTWeyvOMOps7haeujo1iAb6esBJyBIuk7iahNAt2pNjv2ttKrWqWk3bt4i8q71kiEbVSDGRzEVblpxPZWGEdXkTSatjv20UKx6pj5youm8QElS5F1QyS3cM9RKU7cyJOVUbXHV9LD5uAhtd4oBERtKRwxEcCK7GLLDq1QOsACduAMSN2J/JqlfKPZZs4V1hdWkwoYgLSpGJz9TKsK2FHZnK12XEgDCPfie8mi7Po/DLOAa2abgERMjDw21JssSkADEkZ5bPOKzcgqrKxrHZQ2lOJkzIJOHEd/garihVt18ASpsbYUfEAR3GqkoV26PwQnJvk0azp26dlWLVvQKHdH6QtCpvWdLFwDet1Ik8ICxUAE7q1EYSrYaJZtEQDxHw8aYPfTtks95QGzOgAto+ONOBw7O/YK1SxvxHDI1uVbsKsDKTG3maj9JAlYMGIgHZOJjnEHto1LJPAcazaWiqxF3MC1dGDzYvf0UmIWgbSUmDlXRdWDKiBBBTkrnjXMLE6CAMlDxq96kvS8GlnFUwcowOBNKW8GvoTL6iywkybqR2cMJ50ZopMNwDPWPkKjbYkJAGKgnPdlAM1IaJIuqA2KAw+qK8zSVOwhySbHpDkryptWdbsekO3ypteddBsTSLA2u6pePVAAmMpxmahtO6ODJC0ypJJBEyUqiYndHlWdO6SCEMJKL4V6Qwi7inbtkiidKoLlnhLVxalggAt3jdHpYGJjCM4q5wyjwZOimax6N6ZTRQknAhcqAlMyIOw4qq66slCWghCFNhAulK859KZyVMnEVy/TOkpdKCSLhiMss5HOau+o+kFKSUHEAAp8iPEVqtJR019CjJ3RaD6SuKfI03aVSiNsHygU44euOII7wKGtRNzD0hMfA8Kw7GxCWx8FUjJUkciARRbDs9n5J91QybQOsNiVHDcCCqDymP2aw1bi2ygiTgpI2wsEgcwSDhxojyy3EmlWqDASoxhIGE7azTFm0g0EAXwIEQTjIzPbnPGsVZFEbpHQDbOkRakK6rwQHLy0QFoKEpu4yQUjHdHGpFl1KbWslQCb8hRIjIbcq4v/aSfZHj8ax/aY9lP2RWdF4npVFvaOTiDyWk++grQ+kO3pEYYzXnf+2IyA7AKydPLOAJ5SaubyVCUKPRitKsgmXE9/CgRrfZEApU8mccBj5V57XpNRxJHn5VuxalrMIvKP6qZot8j6Z2i0a92UFWKlAwJSE8tqwcuFVbW7Whu02fo2UrvFxKjeugAJScEmccVeJqqMaPtR2FP1lpHgMaNb0M96zwHIrV8KnFhgiNbsi9qDBkZjOO+jXHFAAdEsn6uE8caMTogD0n1nkI8yaeRZW0+u6f9SPICo6I6RVtZtEv2lxKkpgJQEwpSAZlRO3jVZtOgnkYFB7IV/LNdNXbWE7T+8cUe69QFo06ynJF7mAP+pFaxuKoWCZA6q6xM2Sx26zPtOKXa20oQUhMJUkLulV4gwFKBwByqs9Gdx7qu7mtPsoEc8f4AaFVrK8doHYR/MR5VWTK6a8FUFnVsSr7JqQ0fopxQJAjgoKSc5kEi741LnTzhzWe/wC6K0VpdWd88cT76Mx9JeAM2FxGYAG+8CPA07ZmG14G0Ntq3KSuPtJBFOq0qSIznfQarEg/q8iffPlTWoPpR7h51dURKX7Mvk4vxlEUYxq48uzFgvWZLRdD5SFEq6QILcyEzF0nDKodmwMpxLriT+qAe84VgpQkQl92NoASnyWaHNsfTgSDWpjYzfbVHsC9/UKtmhfmrVwqBLiCClcxj3nxmueIs7YMiVfWj3UejSKgInDdsqG21TZL00+DtFksrr4vIbJByVkDjsJgVJ2TQL4BlKRJnFQ/pFcu1R+UB2ym7elB9U4ju+FdGRryt0Si4gHI+lI4T8KIwgjKUMWS7WhnAQTGG40w9otwerPIg+FRbmmz67yjwBuihF6cbGQKj2nxptISTJHS6mEuWX5wFei5dGUqSQQFba21j0q0Ww4hQCrqjAIlMAkSBtxOFQz2nL2HRJIGV6DHLOo+0MtughaYB2IWRB3iZraE0uSXpspesS/9qWoGQohU5zeAM+NWfUbTqEvpSpRSVdQbiTgBwxisOalG0PIQm823cjpFAqSm6kmDlMnbxpvS2q4sqW1tuqW8LqTcSZW4YMIyJhIVjBkpjM05akbryTGF88nTLdaCm6UpvHYJCZz2molWlSVX1BSQR1muqopUJxCkkiMfClpK3OhhLqUH1FqEE3REqvJMYYEHKJmqNa9cri7wESYgybqgfSjIwJ3z2VwTcuFydGmot+4mdM2tTLhWUJLbgF04gkpF7rAesElfhUYNJyUpQbyVOpCYxxvJEDfgARzVvqs6a1ldtELCCEsLlSggkYzBUoSADdyO+auXyd2KzuFy+b5Kk3UyUlEQtJEHEyNmxJ308nGNyNFKKfky/ZHbxuBBSTIJClGDjiQk0qvlnsBZSG2lgITkFBROOJkgQcSaVaLdWZ9T6PMHTml05oKFbxWQF+0Kui7DC6aM0fY1vHOEjMnLkONQ0K9r891S1nNqgQ4lI2TcHgBToLLJZtHMo9W8d6+t4ZeFSAt8CBgNwwqoRav8ZHh92lFp/wAZHh92mTyW06SO+h3tM3czVXX842vI8Pu0E4HdriT4/wBNFjotD2n1bAe0K9wNAO6TWrNR7yPICoKHPaHcPhWZd9seHwqSlRJqtAOePMz5qrBeA4eFRpU57fl8K1N/2h+eykUgx16d/j8K06Q/kH40IUr3juHwpBK948PhQUl9BQUTtrJcA4mh4XtUB3fCkEr3+XwpD/of6ZX5wpSrfTF1zf5fCtrjm/y+FAV9Dl0762DYpoNub/AfCtwHN47k/CmFfQ6DW4VTI6TeO5P3a2HS7x9lP3aAr6HelipzQOmihQSVQhXEgA7zGyq/9L7Q7k/drBS4c1DuA8hTJkn4Op2dsHaB4n89tSlnsBV6KFr7D5Af1VUtQLY8odCi0rSuRCUhMkZABSse6uo2fVN9afpXnTwW+tR7gI8atRs526IxvRLo/uQnipP/ANsinw2oZvNo4B1APc0almtRGvWM/a+9RrWqNnT6gPMJ+E1WJGZWpYHpPgkbAhxXisDzpNsWZTyXEpcLgOC+jQBiCmTBxwJxOVXNrRbSckAd/llT6WkjJIHYBTxQnIr7Nq6NvYSQowTEkjDGuQWmw/PbcAoCzsKCnOqpJgGPRO/pDOOQJ5V3u32FDzam1iQoEYYESIlJ2HjXnfXbU1ywvXHCS2qeid9tImEmcAoTiO7A1hPTaWxppaa1JU3RYdMLTY7I/YjDiVJPROJu4km9DyfaBGe2ByqH+TPRhtloUgrQgITeviA6Mh9GCR3xh2igNWLOhxxCFk3ziQpN5C0gnpBmIVdgyZ2V1ewaj2Voh2zIKH0pWUlDikpWVT1FhUgpOUEYA8MMHOMfbIerp4ScU7C2VWdAum0FwgnrlwScTnCowy7KVc2On3kkpSxZGwklNxbabySklJB34g40qWL8GGxzC6aV01r84Xu8DWTaFDZ4V1UdOSEQaIZsrsSAY7qYFqPCnW7eU5DxI8qYrCAw7x76z0TtYGnnBx/aNbjWVfsjw+FFAmDqQ9t91MK6T8xUiNZztbSe74UlaeSc2Ed5pUOyM6/5isyv8xRx0yj/AAR2KV8a1OlGz/dfxGgYKlS/zFPpJ2gdv/mtv7Qb9g99YNrR7JpMuIYw22U9Ytg7ipyfDCtH0t7COwk+dCG0J3GsC0J41JpY5erZTmFNfOEGthaUxE+dFDyHOm59mPvrDb7k4Ceyax043msptKfaooMiS0a5aP7uzpcPFkOeYNTTVpt4zsDf/wAJP3arDNoTscu9se+iPny9j5/ex/VVIhuy0MWy2TBsDXbZEp8btFptVpH+4MfuEfcqoJ0k9sfV++//AFTqdMWnZaHP35+/TsRbvnr+2w2f9039ynfnzm2x2eN/Qtj3VUE6dtey0u/vlfep1OsFt/4h796r407JphqX1WS2NPtgJIUFXcAmZygZJ2V3XR50g5cU4qztoIBKUBbisRMSSB2ivOlttTzpBeWtZG1ZJjt76vWp/wAo6mW0sKewA6t4XoSMrs1UWZakTtoQdpJ7hSceSn0iBzIFc9tWutlTg7bitWHUZQpWO6Yug1HWnXqyp9Fh1zi84ED7KZmrsyxZ0h3TLKc1jsptGmkq/RoWviEmO/Kucs63Wl4RZGAk7S0ze/iUCe2pGxaItjgJtrl1Bw670kckpkJ8KnJBjRbLdrEGhLqmWR/mupB7AJJqn6yfKLo5bZbeUbSg5oQz1ZGULcKceIqA0vqvo2ym++/aHZOCGwB2FZB91RidZWUKSiw6PZC1EBLlpIdVJOEBZgHkabkuxpGK5GdKW9TrDSrFZ1s2Zp1aU9e8suLSkATGF4YbcQMcql0/KIuyshv5q628RLTbiTBEm64VqIKwTnvqd0TZLU/ZnvnTiFPBSFMpTNxCkG8kEAAFN4CQJwOc1QNatclW8tBTSUKZKgghYVe/xBJGKQUiO3fhyzhGbtoccepUnsyuvactJUSVLmTMqXN71pxwxnClU27q3anT0iWXFJUEkKDCyCIGIO0cdtKqteC5elkm0pR/6jnwtB3mnRbl+0rvoaK2FbUjnthSdIrHrHuBpwaYXESI4oR8KCVWtTjHwPJh/wDbKtt0820fCml6QJ2I+wn4UKRWIp4oLYT88/VR9kUjaR7KaGilFGKHbCOlHsp8a2DqfZHeaFrIFFIdsLS4j2P4jTnTt+wr7f4UBFZpYoeTJIPsEYoc7HE+9FYC2PZd+0g/01H3ayAaWCHkyRT833vDsbPwrfo7L/iPD/TQf66jMaxJow+wzZMBizkfp1jmz8F1gWGzf8SR/oq+9UQFmtr1LB+fx+h5kwjRtmP+9gc2HPcadb0HZz/vzQ+s1aB5JNQJNILNGD8/j9B1Cyf/AMyzs0hZe0Wgf9usp1WQcrdYzzW8nzaquFVK9Swfn8DWoWYamk5WuxH/AFyPNFENfJ2+rFD1kUN4tLdVVtXLtMUUUiBCe1Kwe/dSwn5K6pZE6g2mYDlmJmIFpamYOwmhWdVnQtuXGE3siXkkCCRjdmKgzasb0HYM+H4Vmym+oJmIk89tCjPz/hM5JnUmtQrGg9LbbclN/Ho2ykE/tKJKuxFSbesGjLNhZbJ0yhhfcEyd8rk/wiuY2SFde6Ngxk5ACakNFvqUVEnfAyAHZtop92Iv+ktfLUtIS2pDI2pQBhuAmY7AKr+mtIqZQl1xS3nFzdvKMBIwJOZzOAwpaL0c4s9VJjOTgKmrbolLyEMqWVFJJuspvuH9XckVcI7kNlAt2sNofHXcN0eqCQkHZhRmr2iLQ2r50pBSyjrOOLAkpTJIRexJMbOFdAsOqDVnPWQhgATJBtFoPJABucyKc0haGktOFLClkJUQ5aF9bBJ9FCDCQcREjlW2OwZdkVa0/KMtXSCzIukJIQ8SZnYbhGYxIk5xyqjaMvtOIdUkqSklRJEhQJIWCDgZkg86bsbi0XTincPaAjAg+r540fY7YtCXAG7wWZUDmlWIJHOTs3bq5vja7HPK+5YLBreGUBsWa7cKhADigOsTgS6J7qVVhxIJk2dwkxJk4mMTkczJpUYR8D3K3FKKVKtjejdLZM5YY1qDSpUEsV7hWLw3VmlQBjq8awYpUqBmIrMUqVA0hRWY40qVA6FjSxrNKkOhSaV6s0qAFNZC6xSoEZKhWMKVKmKzaRFKaxSoGjdJFSLDrd3AQduedZpUDqwFzI/W+NP6IbKnUgDh34UqVMhlxsOrXRICrQu4mcbvWPIRO6rfqpq30omyMJCBm88oHHeEJlR8KVKhRViu1Za9G6EbcJSVLtJHpAfQNA7QR6Su6jV2hpg9EhMqy6FgBlM/ruHrK76VKtGq4F3Hjo565eecTZWtrdnHWPBbsSTyFVjWNITZ3lCboQsp2GIMTG2CKVKh8E2cTC5WMwJE4nEbaudm0ZCiUEFF0ATiSQkKg3huOcd1ZpVwao56stRrIkix9X7KfhSpUq5zVLY//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4" descr="data:image/jpeg;base64,/9j/4AAQSkZJRgABAQAAAQABAAD/2wCEAAkGBhMSERUUEhQWFBQUGBUWFBQVFRQVFxYUGBYVFBQVFBcXHSYeFxkjGhUUHy8gIycpLCwsFx4xNTAqNSYrLCkBCQoKDgwOGg8PGiwcHCQsKiwsLCwsKSwsKSwsKSwsLCwsKSksLCwsKSwsKSwqKSkpKSwsLCwpKSwpLCksKSwsLP/AABEIALcBEwMBIgACEQEDEQH/xAAcAAABBAMBAAAAAAAAAAAAAAAEAAMFBgECBwj/xABOEAABAwEEBgYFCAcFBwUBAAABAgMRAAQSITEFBkFRYXETIoGRobEyQlLB0QcUI3KS0uHwM2KCk6KywhVDU2ODJERUc7PD8SVklNPiFv/EABkBAAMBAQEAAAAAAAAAAAAAAAABAgMEBf/EACgRAAICAQMDBAIDAQAAAAAAAAABAhESAyExE0FRBCIyYbHRcYGhkf/aAAwDAQACEQMRAD8Amw3WwapwCtoriNBsNU+08tOSjG44juNNKfSM1DzpoaTawlUCYOEkDfFFhQd0wPpIHNPVPwrBQk5GOCh7xQytO2dOSXHDxhA95oZzWdz+6bQ3+zePeqjIKJRorRigkcUn4UY1p1welCuYg94qpfOnl5rViSrOMTiThRDNreHprQRucuk/GmpBRcmtNoPpAp8R4Y+FFtWhCvRUDyOPdVMGlW4xmf1LxH8UedPN2ttWSx+11D44eNVmKi5BNbJTVeYtrifWMcesO+pBnTHtJ7U/A1WSFRKpTW12h2NJNq9YA7jh50aBV8gDqTVO1i1sszToaW9CgU4IIMAzeC9g2YZ41XPlY+UN9l42SzHo7oSXHE+nKheuJPqiCJIxx2beQpSpRknMyZ3zjSqws6vYPlCaXaSFyGr0JMmbmYKtvpY9proehrWy8k3LqgM8AfWVh3RXmZKDiZjvj8DV3+TrXJVldKFXbrkC+skBBnPuw3b6KofJ2RLfDafOkRWtjtKXUhSCFA7Qq8O+iCyeXIAVjYweeZ7D76bW7G4cyPITRCrLvx541qbKBT3EBLtY58kk+eFMKtCiYCVdpA8E1IlkVjoxSoZHqYXPq87snxJp1FmVtUeyB5UbFP2WzlaoEA8eFCQATdiHPnjRTdmFFIsoCiCqYE4RRrDDfE8z8KjqQTqybIcNYkcVeKJ/pp/RzULT+0PGn7U1dWd0g+affTrDUKTzPuPvrXuM1DHUI3Gm3Ewg/UUO4/jUmUYmgbUOor9rxumq4ER1mTn2eQogCmWRieyiAKaBmsUq3ilVAUlbpppZJzxotTFafNzXKWQ67Mr2glMmJMVq0wmYJ7QPjUk9oxSouiSDTLViKrp4H3ilZQO4UD0Z7Y/O6sB+7iBtjuz8qfd0dmOXkRT7dhG0ZmfDGlkFIzZFFYJUSSkgASYx4VovRDhPUQThsGE86Ps1l6wAESQT2GrbZrOAgCN+0791PlCexSEavPetdR9ZQoC02PrKSduB5g591X19vHdyw2bxjVZt1jN8L2FQvH7InxpUCZpY2SmLqlDkSPCj02lW0A9kHvFPo0cYSdhAPuNPHRpmhJibRG2q3tpi9eTOAMXh7jWG9KqQJaWSNySfEGttYNHQ2DuUPfUfo1vA9lUm7odKjlWuduK7daFK9JThnLYANlRCRuFTWsWiFm3uDAlbrhw2AqJE9lP2XV8lwAxEgScjzrdzSKjpN8kW02ViAngMzhjkBtNG6G0eHHFJUCkjrA8RAPZjXUtStWOgCkqSgrUpSkqIBMTgRPCKkrTqTDzd3JbnWVAwTEuXucCndobgok5q9o8NstpnG6DxyG7mKkRdPreFbWhkDBAiMIG4YRu2CtHAUpMZ4RGc5YV50teeVJGDYMq1IkjdO3ONvCm27UDsEdpqOUq6pU4qkwPKnUPSIwAgZZTTlOfFkWTjKgYEAdgx3VEkUZo9WI4b6EcGJ5mq9M3vbstCjCjNEfpB2+RoQej30To0/SDt8jXXEbC791R2yc98+6m3XYWIEQKYZClEnfjG6n1NyrE4ERXmSu3ZCNrcczvn+lXxpwH0Dy+Fa2tPVPZ5RSaxbHA16EHcU/oskHBjQFsHUX2eX4VIK2GgLd6DnKfOtmJEYweseSffRIoRo9c/V99FChAzNKlNKqArSLewr+8R2mPOjGbOlWKSCOBB8q53ZpWV3jehUCd11J95q56kMi8sAez/AFVii2qJez2eFGoxmwkGIyJ8RI8QasfQdc9nkK0asvW5nyUr71RXIrIS06PN2Y4ds/jTts0f1Qd8eIHvNT79kEAb1e6mLaiG7u3EIO9YJKU8zHnQ4hYFZLDddE747xU066hKrpmfDfnTAcSuFpyVcUORCSPA1vKVuKOcxHYY78DUStQ9vklsatDWI51FKs4KeZj7SVAeIFLWnW9myuBtYN66FnAjq30p6sxfwK8jgU4503onSAdQSARBT1VSlWCtoI3E1pW40yasNnHQpJ2A+c1IJs4gYVH2dyLOr9VK/CfhUqFYgcz2D/yKuKtCZX9a2fof2h76rGj059nvq460I+gV9ZNVOxDE1m/mXHgq+tOi+jeS9AuqKsdt4pxnuz41WH7MubzK1Jxz2Dfzq96+YWUHc4j+VdUBy3DDORiMJAOyRtptNPY6tOSa3OiaI0RbHLMw8y+b8rDpUJMSAmIGWGPfXRdGsXQlJUVEAkkkkzA2nHfVH1W0iVWJsLlPRqvBTUmcRB4pgwRnV00baCpwTuPlPlFa8JGeqw11GJNNPxcgcPOiHBKiKHKcceXZXGl7n/LOVlV0y2tL14Yp2AY7M6VmcJ9MXZxG3LDGpLSdnvLyy/IoG2yk4ZDLbJ2xvzNc8pXKiOCTsahTDw6x5mhrNbUlPP3Z0S4cZ31r6ZO3ZcWZHo9pp/R36RPOmU+iedO6P/SJ5iuyPJTHWlXRAp0PTnvy300GDjj8czhThswSmZx99cEpLczQ85BBjd5GlYh1FDhWrBkRwPupywjFQ4V1aL9i/s07BaT1RQlsHVWN6T7vjRTHocqHtIz5HzFdHgRCNHrjin3iixQLJ6yPqkeXwo0UR4GzesUqVUI5No/0nfrj/poq76ifpHOSf6qo2jD13vrp/wCmirzqEfpV/VHmayXJpIti0dc9nlTbaesPrq86JWnrVoE9b9v3Ch9yEOPtzHOfCgyA4hbasDOImD6QIUg5ggxjsMcCZFacRj5bjUBrOlabK482u44zecSvAg3RJQ4DgUKGBjETtptAiOs+kTZQ626oFTCiowI+gcJcYcu7EhRLZjAQcQBVOtfyt9Gi70YU6kqTKZQMbxOJnJWXLnVZ0xr846oqWS4VgJdDggAAqhtNyIbMxhnQ+sGslmds3QoaIu3AF9URdJE4YqGJGO+snd8bGixy9w7ofWxS7Upy1I6d19SQVDEpTJBCBkBjkIyzrrNnbQlJumJB6wjCeyMx4V58sVoUhYUiU3TMmQSOB3RXWrJb1ONJghSVCCCcxEGRnMEY8eNTqtQ3Z0S01NJwVL8lks+tTS21NpWCXUuhMqGBIITJHFQ8asWhLcpxa1LSU7Eg54rUMIz6qWjzNUhGrjbqW1NnoVwpN4JvXsCIcnOKFd+URNjUtm0oWH2wAS1dKVGJvpKogEQcRtojrNuoqzkca2Zeta9IBLK7wAAKY66ZUQU5JGJzFUO06xoYBW8ejBEpbkF1XJOz84iqTpT5RLQ7euQ3fi8v0nDGRvHBP7IAGyMZqzj6lElRKicySSTzJzrq6du2LKlR1nVi3/2g3aFPD6NS0tobkkJSlN6Z9olUzwG6q5p7Ut6zlTiUqcZESoD0ZMC8BxIxy5ZVPfJSUiyOyJJdMAZmEJwH44UJrbbHy8jp13WTeIZSo3UpT66o9M54kRgYyJrq6cXFExm4vYv+peraiw2XEdECAopk3lTvB9HtxqI1q1tXZNJr6GIQhoONn0VEo8DdKBI3VL6jJtbaSS4h6zn0EAm82Akfo1nBQ4GBOUVyvXHSPS2+0uJJgrhJxHVCUgYHgBR08dglNy3Z0/RnyqWR1cOksKMR0kFHY4OPtAVchCxeSQpJi6oEEEZyCM68svuqVmctm6pLQWtFqsh/2d5SAc0zKDzQqUnurmeirdCO8aRvBauyNuHZULbLRdcBOIIwG3t3VE6r64u28rQ+lCVtpBCkSmd+BJg4g1OWCz3ZChiqcVH7OOdeXrR6c3aIYOhoH0YunAgAzxxNS5SBEGRCYPYKGVZYQQMDieexRotxMRyTnyFdGi1whw5N0eieY8q2sZ66eYrVrJXZSsx6w51sjU1ctCwtQiAFFInn40/aHgExJn841nSDCr5wzUY5EnGhXQAqFAkjZwGXZXHPSt3RjZIWE9aNn4Y0XZxC+afcPhUTo5YDgiMcYqYiFJPMeJ+NdOh8F9M0jwO2fJQ4mmbT7leRNPM4KUOVM2keR8iK27Ifcr7fpJ5qHnRooH1h9Y+I/GjQaI8FM3pViaxVklT0DqOhDig8+krcIUWm4kQkCJOOQ3CrJq6/Z7xSw0UwMVq9JWyNpjGqR8nx/wDU7YP89Y8Fj3VaNUsHSOY8ayTplPct5TjQy1gLJOAHWJOAAuiSe6jIxqC0zpMochqFKVdAkXkgQSbwCgSCElMiYJk4A0TJQc3pVt1ZCFE3QFEhJCSFAlJSojrYYyN4iuY646zWhLjjSXjdSboCUpvBRzEgdYgwkkROW+bhrHbn2FWdaWUhKFytRtDdnaDagtISuT17oO6AUpImYHKNYraHptCx0TqjeKBISoghKlDaJwOfGp1L7DhJLkM0DaWmW8AFQZekFJvROM5AYRsqN0NolFptqldHdQklxSCAU4qlCSMon+XjVStjoJJEgKmTJx4Hfvromq2rz1nZK0uILrl0hKpuhN2UyrM57KyaUN292K83sTWsGpzFoaVk2u6ChwJE4bI3bOFc80fpsNtBtpCg8OqolQ6Ocgojn5VYdJ6xWu1JU1ZkKKmlXXim7CSJTcSSYMkHLcKpotGSThJJN2JKicie+rpNU9wykvidi1CURYrxcLzgC1LKlSAvE3NtwYcc521xvTOlVWh9x5fpOKKuQyA7AAOyr3q/q0CSt1x1tsC+vo/0bgKcUrUZv3QIIgjHOuZvOSSd5mj0yWUmgk20rHSa1JrANZNdxJ1j5IXv9neB2LB7Cn8KrGkNM9Pa3Fn0VEpSP8sSlI7se00b8mukQ2xbZ9Vhax9YJKR4qFVtnAzWl7ISO0/J/bLmjSgHFLi208AUhYjkD5VyHSC5ceVvcX4Ej3VcNRtL3ekSTgn6Q/ZgnuTVIWSUTtV1jzUZ99U+A7ggSSYoyzWYA47MaZYug3ioDGPd+e3caL0gno217CRdG+T1ffUoCw/J0/dWF/4iiTyVgPAiuj2a0pzIO6TGEeWVcu0C70ZRGQiuj2ZwNrUZASokgkzAmY7vOuD1unaiyWSKbWSqCCIjHbjiO+i7W8FkKG0J8o91RziAUFQzIUvCcgBE0+yqUJPD3msdBrHZDhyEs5K5CtWT1hzrZj1uQ860QcRzrZGpJ263Q5lgBG+cQSaB0oyVG8IjhTmkgEuXpOIGGycJPA1gOyMfx5+Fc+rqu6+zKjaxNhIxAvbMMak3sgdxB/PdUUTPIEDuONS5Eo7PL/yarQ4kXEz6/MVpaM+330grFB3isWjPtT7q6f2MrqvSH1h5CjBQTvpdqfOjBSgUzalWKVWI5/qRhpa3D/3Cv+5Vr1awtCuah/FVT1Tw0zbx/njxCvjVt0EItKvrq/nrF8j7FzSKhGdAMi1dIU3nE31BasSFOTejYMCByAqcSKE/vzyHlWk1x/JKBdP6JYfuh9IMJWEE43StKkqUBkVBIMEgxXDtarAGmnGBdPRvqbbhRCroQhXWRBEFRUqSRmQPRw698oOi3n2kfN1FLjK0vCMldGlw3SmDfJJEJjOuTav6HXa3Em0IVftK0kKXeT0jQCukUlyLshSQmI8DU6jpiadWihpbMhI2GRG8VcWdfnwgC6g3QkLU5JJVlKQDiduFb63auIs1rWhokz1gkj0WyMJI2k3oG6DVYe0eqSq6L2yThwrN1L5EJtcBVk1heZDoadBLyipeAOJmSmcQY8qAVaejbgAE4C9nhtAGWfvqT1RaZS6BaBenK8Orfn1t/lJrTWnRiA+r5uoFo9a6k4IUZvI8O4inccsTWFYvLfwb2XWl4JfAMpU2Gt0CChJwiM1Gdpmq44aPcCUtiMFHNMHYdpOET76jXFVvppJWhSu91RsyvCnFLoZg508FVqSSWiNIlsPAT9I2U/xoV5JNEpdqHacuqBqQSe7ZyzH54U72AltE6R6MPY4uIuDmo3fJRPZWHkiI7KjGldccMaKL8mqT2EPosyTEiYyGMDEmAMoxNDabfxbSPaE9n5FENPgVEaZd66Tuk+VNvYCz2F3KumaLUHWEAgmQBhw6uO7AVyfRj14TV81atxDZSokBJx5Kj4Vh6qOWlfjcllrDKkzeyCTEZRsHhRFnPUTHHLnQFkfC0rRMgTJgSRHE0XYkwjZmcjO6vN9O3wyo8htnOJ+r76bGdb2fP9k02c660ajmm34WkAkk3SU8Lo8cKbQ/ukRTWn2TfSsAzdQB3VqhCSsGchiDvrn1VTsw7hK3zuwOW4/Cp+zKlA8e0fjVLt2uIsy7obv5G8ePsirRoPSgtDAdAi9jG4glJ/lrbR02lm+5cR8Hqjgojxra1H3ef4Vr7Y4g99K1q6s8Px99WWV+1ekefko0WKDt3pq5q86MTREbNqVKlWgjn2rmGm7aP81s96fxq36JEWtf/MV/PVR0Rhp218Swf4EfGrhYBFrX/wAw/wAwNYvkfYuSBQav0/YKNRQLh+n7BWup8V/JMQTWeyvOMOps7haeujo1iAb6esBJyBIuk7iahNAt2pNjv2ttKrWqWk3bt4i8q71kiEbVSDGRzEVblpxPZWGEdXkTSatjv20UKx6pj5youm8QElS5F1QyS3cM9RKU7cyJOVUbXHV9LD5uAhtd4oBERtKRwxEcCK7GLLDq1QOsACduAMSN2J/JqlfKPZZs4V1hdWkwoYgLSpGJz9TKsK2FHZnK12XEgDCPfie8mi7Po/DLOAa2abgERMjDw21JssSkADEkZ5bPOKzcgqrKxrHZQ2lOJkzIJOHEd/garihVt18ASpsbYUfEAR3GqkoV26PwQnJvk0azp26dlWLVvQKHdH6QtCpvWdLFwDet1Ik8ICxUAE7q1EYSrYaJZtEQDxHw8aYPfTtks95QGzOgAto+ONOBw7O/YK1SxvxHDI1uVbsKsDKTG3maj9JAlYMGIgHZOJjnEHto1LJPAcazaWiqxF3MC1dGDzYvf0UmIWgbSUmDlXRdWDKiBBBTkrnjXMLE6CAMlDxq96kvS8GlnFUwcowOBNKW8GvoTL6iywkybqR2cMJ50ZopMNwDPWPkKjbYkJAGKgnPdlAM1IaJIuqA2KAw+qK8zSVOwhySbHpDkryptWdbsekO3ypteddBsTSLA2u6pePVAAmMpxmahtO6ODJC0ypJJBEyUqiYndHlWdO6SCEMJKL4V6Qwi7inbtkiidKoLlnhLVxalggAt3jdHpYGJjCM4q5wyjwZOimax6N6ZTRQknAhcqAlMyIOw4qq66slCWghCFNhAulK859KZyVMnEVy/TOkpdKCSLhiMss5HOau+o+kFKSUHEAAp8iPEVqtJR019CjJ3RaD6SuKfI03aVSiNsHygU44euOII7wKGtRNzD0hMfA8Kw7GxCWx8FUjJUkciARRbDs9n5J91QybQOsNiVHDcCCqDymP2aw1bi2ygiTgpI2wsEgcwSDhxojyy3EmlWqDASoxhIGE7azTFm0g0EAXwIEQTjIzPbnPGsVZFEbpHQDbOkRakK6rwQHLy0QFoKEpu4yQUjHdHGpFl1KbWslQCb8hRIjIbcq4v/aSfZHj8ax/aY9lP2RWdF4npVFvaOTiDyWk++grQ+kO3pEYYzXnf+2IyA7AKydPLOAJ5SaubyVCUKPRitKsgmXE9/CgRrfZEApU8mccBj5V57XpNRxJHn5VuxalrMIvKP6qZot8j6Z2i0a92UFWKlAwJSE8tqwcuFVbW7Whu02fo2UrvFxKjeugAJScEmccVeJqqMaPtR2FP1lpHgMaNb0M96zwHIrV8KnFhgiNbsi9qDBkZjOO+jXHFAAdEsn6uE8caMTogD0n1nkI8yaeRZW0+u6f9SPICo6I6RVtZtEv2lxKkpgJQEwpSAZlRO3jVZtOgnkYFB7IV/LNdNXbWE7T+8cUe69QFo06ynJF7mAP+pFaxuKoWCZA6q6xM2Sx26zPtOKXa20oQUhMJUkLulV4gwFKBwByqs9Gdx7qu7mtPsoEc8f4AaFVrK8doHYR/MR5VWTK6a8FUFnVsSr7JqQ0fopxQJAjgoKSc5kEi741LnTzhzWe/wC6K0VpdWd88cT76Mx9JeAM2FxGYAG+8CPA07ZmG14G0Ntq3KSuPtJBFOq0qSIznfQarEg/q8iffPlTWoPpR7h51dURKX7Mvk4vxlEUYxq48uzFgvWZLRdD5SFEq6QILcyEzF0nDKodmwMpxLriT+qAe84VgpQkQl92NoASnyWaHNsfTgSDWpjYzfbVHsC9/UKtmhfmrVwqBLiCClcxj3nxmueIs7YMiVfWj3UejSKgInDdsqG21TZL00+DtFksrr4vIbJByVkDjsJgVJ2TQL4BlKRJnFQ/pFcu1R+UB2ym7elB9U4ju+FdGRryt0Si4gHI+lI4T8KIwgjKUMWS7WhnAQTGG40w9otwerPIg+FRbmmz67yjwBuihF6cbGQKj2nxptISTJHS6mEuWX5wFei5dGUqSQQFba21j0q0Ww4hQCrqjAIlMAkSBtxOFQz2nL2HRJIGV6DHLOo+0MtughaYB2IWRB3iZraE0uSXpspesS/9qWoGQohU5zeAM+NWfUbTqEvpSpRSVdQbiTgBwxisOalG0PIQm823cjpFAqSm6kmDlMnbxpvS2q4sqW1tuqW8LqTcSZW4YMIyJhIVjBkpjM05akbryTGF88nTLdaCm6UpvHYJCZz2molWlSVX1BSQR1muqopUJxCkkiMfClpK3OhhLqUH1FqEE3REqvJMYYEHKJmqNa9cri7wESYgybqgfSjIwJ3z2VwTcuFydGmot+4mdM2tTLhWUJLbgF04gkpF7rAesElfhUYNJyUpQbyVOpCYxxvJEDfgARzVvqs6a1ldtELCCEsLlSggkYzBUoSADdyO+auXyd2KzuFy+b5Kk3UyUlEQtJEHEyNmxJ308nGNyNFKKfky/ZHbxuBBSTIJClGDjiQk0qvlnsBZSG2lgITkFBROOJkgQcSaVaLdWZ9T6PMHTml05oKFbxWQF+0Kui7DC6aM0fY1vHOEjMnLkONQ0K9r891S1nNqgQ4lI2TcHgBToLLJZtHMo9W8d6+t4ZeFSAt8CBgNwwqoRav8ZHh92lFp/wAZHh92mTyW06SO+h3tM3czVXX842vI8Pu0E4HdriT4/wBNFjotD2n1bAe0K9wNAO6TWrNR7yPICoKHPaHcPhWZd9seHwqSlRJqtAOePMz5qrBeA4eFRpU57fl8K1N/2h+eykUgx16d/j8K06Q/kH40IUr3juHwpBK948PhQUl9BQUTtrJcA4mh4XtUB3fCkEr3+XwpD/of6ZX5wpSrfTF1zf5fCtrjm/y+FAV9Dl0762DYpoNub/AfCtwHN47k/CmFfQ6DW4VTI6TeO5P3a2HS7x9lP3aAr6HelipzQOmihQSVQhXEgA7zGyq/9L7Q7k/drBS4c1DuA8hTJkn4Op2dsHaB4n89tSlnsBV6KFr7D5Af1VUtQLY8odCi0rSuRCUhMkZABSse6uo2fVN9afpXnTwW+tR7gI8atRs526IxvRLo/uQnipP/ANsinw2oZvNo4B1APc0almtRGvWM/a+9RrWqNnT6gPMJ+E1WJGZWpYHpPgkbAhxXisDzpNsWZTyXEpcLgOC+jQBiCmTBxwJxOVXNrRbSckAd/llT6WkjJIHYBTxQnIr7Nq6NvYSQowTEkjDGuQWmw/PbcAoCzsKCnOqpJgGPRO/pDOOQJ5V3u32FDzam1iQoEYYESIlJ2HjXnfXbU1ywvXHCS2qeid9tImEmcAoTiO7A1hPTaWxppaa1JU3RYdMLTY7I/YjDiVJPROJu4km9DyfaBGe2ByqH+TPRhtloUgrQgITeviA6Mh9GCR3xh2igNWLOhxxCFk3ziQpN5C0gnpBmIVdgyZ2V1ewaj2Voh2zIKH0pWUlDikpWVT1FhUgpOUEYA8MMHOMfbIerp4ScU7C2VWdAum0FwgnrlwScTnCowy7KVc2On3kkpSxZGwklNxbabySklJB34g40qWL8GGxzC6aV01r84Xu8DWTaFDZ4V1UdOSEQaIZsrsSAY7qYFqPCnW7eU5DxI8qYrCAw7x76z0TtYGnnBx/aNbjWVfsjw+FFAmDqQ9t91MK6T8xUiNZztbSe74UlaeSc2Ed5pUOyM6/5isyv8xRx0yj/AAR2KV8a1OlGz/dfxGgYKlS/zFPpJ2gdv/mtv7Qb9g99YNrR7JpMuIYw22U9Ytg7ipyfDCtH0t7COwk+dCG0J3GsC0J41JpY5erZTmFNfOEGthaUxE+dFDyHOm59mPvrDb7k4Ceyax043msptKfaooMiS0a5aP7uzpcPFkOeYNTTVpt4zsDf/wAJP3arDNoTscu9se+iPny9j5/ex/VVIhuy0MWy2TBsDXbZEp8btFptVpH+4MfuEfcqoJ0k9sfV++//AFTqdMWnZaHP35+/TsRbvnr+2w2f9039ynfnzm2x2eN/Qtj3VUE6dtey0u/vlfep1OsFt/4h796r407JphqX1WS2NPtgJIUFXcAmZygZJ2V3XR50g5cU4qztoIBKUBbisRMSSB2ivOlttTzpBeWtZG1ZJjt76vWp/wAo6mW0sKewA6t4XoSMrs1UWZakTtoQdpJ7hSceSn0iBzIFc9tWutlTg7bitWHUZQpWO6Yug1HWnXqyp9Fh1zi84ED7KZmrsyxZ0h3TLKc1jsptGmkq/RoWviEmO/Kucs63Wl4RZGAk7S0ze/iUCe2pGxaItjgJtrl1Bw670kckpkJ8KnJBjRbLdrEGhLqmWR/mupB7AJJqn6yfKLo5bZbeUbSg5oQz1ZGULcKceIqA0vqvo2ym++/aHZOCGwB2FZB91RidZWUKSiw6PZC1EBLlpIdVJOEBZgHkabkuxpGK5GdKW9TrDSrFZ1s2Zp1aU9e8suLSkATGF4YbcQMcql0/KIuyshv5q628RLTbiTBEm64VqIKwTnvqd0TZLU/ZnvnTiFPBSFMpTNxCkG8kEAAFN4CQJwOc1QNatclW8tBTSUKZKgghYVe/xBJGKQUiO3fhyzhGbtoccepUnsyuvactJUSVLmTMqXN71pxwxnClU27q3anT0iWXFJUEkKDCyCIGIO0cdtKqteC5elkm0pR/6jnwtB3mnRbl+0rvoaK2FbUjnthSdIrHrHuBpwaYXESI4oR8KCVWtTjHwPJh/wDbKtt0820fCml6QJ2I+wn4UKRWIp4oLYT88/VR9kUjaR7KaGilFGKHbCOlHsp8a2DqfZHeaFrIFFIdsLS4j2P4jTnTt+wr7f4UBFZpYoeTJIPsEYoc7HE+9FYC2PZd+0g/01H3ayAaWCHkyRT833vDsbPwrfo7L/iPD/TQf66jMaxJow+wzZMBizkfp1jmz8F1gWGzf8SR/oq+9UQFmtr1LB+fx+h5kwjRtmP+9gc2HPcadb0HZz/vzQ+s1aB5JNQJNILNGD8/j9B1Cyf/AMyzs0hZe0Wgf9usp1WQcrdYzzW8nzaquFVK9Swfn8DWoWYamk5WuxH/AFyPNFENfJ2+rFD1kUN4tLdVVtXLtMUUUiBCe1Kwe/dSwn5K6pZE6g2mYDlmJmIFpamYOwmhWdVnQtuXGE3siXkkCCRjdmKgzasb0HYM+H4Vmym+oJmIk89tCjPz/hM5JnUmtQrGg9LbbclN/Ho2ykE/tKJKuxFSbesGjLNhZbJ0yhhfcEyd8rk/wiuY2SFde6Ngxk5ACakNFvqUVEnfAyAHZtop92Iv+ktfLUtIS2pDI2pQBhuAmY7AKr+mtIqZQl1xS3nFzdvKMBIwJOZzOAwpaL0c4s9VJjOTgKmrbolLyEMqWVFJJuspvuH9XckVcI7kNlAt2sNofHXcN0eqCQkHZhRmr2iLQ2r50pBSyjrOOLAkpTJIRexJMbOFdAsOqDVnPWQhgATJBtFoPJABucyKc0haGktOFLClkJUQ5aF9bBJ9FCDCQcREjlW2OwZdkVa0/KMtXSCzIukJIQ8SZnYbhGYxIk5xyqjaMvtOIdUkqSklRJEhQJIWCDgZkg86bsbi0XTincPaAjAg+r540fY7YtCXAG7wWZUDmlWIJHOTs3bq5vja7HPK+5YLBreGUBsWa7cKhADigOsTgS6J7qVVhxIJk2dwkxJk4mMTkczJpUYR8D3K3FKKVKtjejdLZM5YY1qDSpUEsV7hWLw3VmlQBjq8awYpUqBmIrMUqVA0hRWY40qVA6FjSxrNKkOhSaV6s0qAFNZC6xSoEZKhWMKVKmKzaRFKaxSoGjdJFSLDrd3AQduedZpUDqwFzI/W+NP6IbKnUgDh34UqVMhlxsOrXRICrQu4mcbvWPIRO6rfqpq30omyMJCBm88oHHeEJlR8KVKhRViu1Za9G6EbcJSVLtJHpAfQNA7QR6Su6jV2hpg9EhMqy6FgBlM/ruHrK76VKtGq4F3Hjo565eecTZWtrdnHWPBbsSTyFVjWNITZ3lCboQsp2GIMTG2CKVKh8E2cTC5WMwJE4nEbaudm0ZCiUEFF0ATiSQkKg3huOcd1ZpVwao56stRrIkix9X7KfhSpUq5zVLY//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5126" name="Picture 6" descr="http://www.funeraldirectoryusa.com/wp-content/uploads/2011/10/sga415sheppard-funeral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23520" y="1700808"/>
            <a:ext cx="4032449" cy="2088232"/>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2895009" y="4005064"/>
            <a:ext cx="5940153" cy="1200329"/>
          </a:xfrm>
          <a:prstGeom prst="rect">
            <a:avLst/>
          </a:prstGeom>
        </p:spPr>
        <p:txBody>
          <a:bodyPr wrap="square">
            <a:spAutoFit/>
          </a:bodyPr>
          <a:lstStyle/>
          <a:p>
            <a:pPr algn="ctr"/>
            <a:r>
              <a:rPr lang="es-CO" sz="2400" dirty="0" smtClean="0">
                <a:solidFill>
                  <a:srgbClr val="FF0000"/>
                </a:solidFill>
              </a:rPr>
              <a:t>Eclesiastés </a:t>
            </a:r>
            <a:r>
              <a:rPr lang="es-CO" sz="2400" dirty="0">
                <a:solidFill>
                  <a:srgbClr val="FF0000"/>
                </a:solidFill>
              </a:rPr>
              <a:t>12:7</a:t>
            </a:r>
            <a:r>
              <a:rPr lang="es-CO" sz="2400" dirty="0"/>
              <a:t>. </a:t>
            </a:r>
            <a:r>
              <a:rPr lang="es-CO" sz="2400" dirty="0" smtClean="0"/>
              <a:t>Y </a:t>
            </a:r>
            <a:r>
              <a:rPr lang="es-CO" sz="2400" dirty="0"/>
              <a:t>el polvo se torne a la tierra, como era [antes], y el espíritu se vuelva a Dios que lo dio. </a:t>
            </a:r>
          </a:p>
        </p:txBody>
      </p:sp>
      <p:pic>
        <p:nvPicPr>
          <p:cNvPr id="5128" name="Picture 8" descr="http://t2.gstatic.com/images?q=tbn:ANd9GcTwojb3hmigKJSnBSBlzwNDvXXkJGRBoG_gq85144LqQivvrJQ_"/>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6" y="3789040"/>
            <a:ext cx="2620442" cy="2448272"/>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2825548" y="5459017"/>
            <a:ext cx="6079074" cy="1323439"/>
          </a:xfrm>
          <a:prstGeom prst="rect">
            <a:avLst/>
          </a:prstGeom>
        </p:spPr>
        <p:txBody>
          <a:bodyPr wrap="square">
            <a:spAutoFit/>
          </a:bodyPr>
          <a:lstStyle/>
          <a:p>
            <a:pPr algn="ctr"/>
            <a:r>
              <a:rPr lang="es-CO" sz="2000" b="1" dirty="0" smtClean="0"/>
              <a:t>La muerte es a la inversa de lo que sucedió en la creación: </a:t>
            </a:r>
            <a:r>
              <a:rPr lang="es-CO" sz="2000" dirty="0" smtClean="0"/>
              <a:t>Formó</a:t>
            </a:r>
            <a:r>
              <a:rPr lang="es-CO" sz="2000" dirty="0"/>
              <a:t>, pues, El SEÑOR Dios al hombre [del] </a:t>
            </a:r>
            <a:r>
              <a:rPr lang="es-CO" sz="2000" b="1" u="sng" dirty="0"/>
              <a:t>polvo</a:t>
            </a:r>
            <a:r>
              <a:rPr lang="es-CO" sz="2000" dirty="0"/>
              <a:t> de la tierra, y </a:t>
            </a:r>
            <a:r>
              <a:rPr lang="es-CO" sz="2000" b="1" u="sng" dirty="0"/>
              <a:t>sopló</a:t>
            </a:r>
            <a:r>
              <a:rPr lang="es-CO" sz="2000" dirty="0"/>
              <a:t> en su nariz [el] aliento de vida; y fue el hombre un alma viviente</a:t>
            </a:r>
            <a:r>
              <a:rPr lang="es-CO" sz="2000" dirty="0" smtClean="0"/>
              <a:t>.</a:t>
            </a:r>
            <a:r>
              <a:rPr lang="es-CO" sz="2000" b="1" dirty="0"/>
              <a:t> </a:t>
            </a:r>
            <a:r>
              <a:rPr lang="es-CO" sz="2000" b="1" dirty="0">
                <a:solidFill>
                  <a:srgbClr val="FF0000"/>
                </a:solidFill>
              </a:rPr>
              <a:t>(Gén.2:7)</a:t>
            </a:r>
          </a:p>
        </p:txBody>
      </p:sp>
    </p:spTree>
    <p:extLst>
      <p:ext uri="{BB962C8B-B14F-4D97-AF65-F5344CB8AC3E}">
        <p14:creationId xmlns:p14="http://schemas.microsoft.com/office/powerpoint/2010/main" val="563524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2000"/>
                                        <p:tgtEl>
                                          <p:spTgt spid="7"/>
                                        </p:tgtEl>
                                      </p:cBhvr>
                                    </p:animEffect>
                                    <p:anim calcmode="lin" valueType="num">
                                      <p:cBhvr>
                                        <p:cTn id="16" dur="2000" fill="hold"/>
                                        <p:tgtEl>
                                          <p:spTgt spid="7"/>
                                        </p:tgtEl>
                                        <p:attrNameLst>
                                          <p:attrName>ppt_w</p:attrName>
                                        </p:attrNameLst>
                                      </p:cBhvr>
                                      <p:tavLst>
                                        <p:tav tm="0" fmla="#ppt_w*sin(2.5*pi*$)">
                                          <p:val>
                                            <p:fltVal val="0"/>
                                          </p:val>
                                        </p:tav>
                                        <p:tav tm="100000">
                                          <p:val>
                                            <p:fltVal val="1"/>
                                          </p:val>
                                        </p:tav>
                                      </p:tavLst>
                                    </p:anim>
                                    <p:anim calcmode="lin" valueType="num">
                                      <p:cBhvr>
                                        <p:cTn id="17"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1000" fill="hold"/>
                                        <p:tgtEl>
                                          <p:spTgt spid="8"/>
                                        </p:tgtEl>
                                        <p:attrNameLst>
                                          <p:attrName>ppt_w</p:attrName>
                                        </p:attrNameLst>
                                      </p:cBhvr>
                                      <p:tavLst>
                                        <p:tav tm="0">
                                          <p:val>
                                            <p:fltVal val="0"/>
                                          </p:val>
                                        </p:tav>
                                        <p:tav tm="100000">
                                          <p:val>
                                            <p:strVal val="#ppt_w"/>
                                          </p:val>
                                        </p:tav>
                                      </p:tavLst>
                                    </p:anim>
                                    <p:anim calcmode="lin" valueType="num">
                                      <p:cBhvr>
                                        <p:cTn id="23" dur="1000" fill="hold"/>
                                        <p:tgtEl>
                                          <p:spTgt spid="8"/>
                                        </p:tgtEl>
                                        <p:attrNameLst>
                                          <p:attrName>ppt_h</p:attrName>
                                        </p:attrNameLst>
                                      </p:cBhvr>
                                      <p:tavLst>
                                        <p:tav tm="0">
                                          <p:val>
                                            <p:fltVal val="0"/>
                                          </p:val>
                                        </p:tav>
                                        <p:tav tm="100000">
                                          <p:val>
                                            <p:strVal val="#ppt_h"/>
                                          </p:val>
                                        </p:tav>
                                      </p:tavLst>
                                    </p:anim>
                                    <p:anim calcmode="lin" valueType="num">
                                      <p:cBhvr>
                                        <p:cTn id="24" dur="1000" fill="hold"/>
                                        <p:tgtEl>
                                          <p:spTgt spid="8"/>
                                        </p:tgtEl>
                                        <p:attrNameLst>
                                          <p:attrName>style.rotation</p:attrName>
                                        </p:attrNameLst>
                                      </p:cBhvr>
                                      <p:tavLst>
                                        <p:tav tm="0">
                                          <p:val>
                                            <p:fltVal val="90"/>
                                          </p:val>
                                        </p:tav>
                                        <p:tav tm="100000">
                                          <p:val>
                                            <p:fltVal val="0"/>
                                          </p:val>
                                        </p:tav>
                                      </p:tavLst>
                                    </p:anim>
                                    <p:animEffect transition="in" filter="fade">
                                      <p:cBhvr>
                                        <p:cTn id="25" dur="10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5128"/>
                                        </p:tgtEl>
                                        <p:attrNameLst>
                                          <p:attrName>style.visibility</p:attrName>
                                        </p:attrNameLst>
                                      </p:cBhvr>
                                      <p:to>
                                        <p:strVal val="visible"/>
                                      </p:to>
                                    </p:set>
                                    <p:animEffect transition="in" filter="wipe(down)">
                                      <p:cBhvr>
                                        <p:cTn id="30" dur="580">
                                          <p:stCondLst>
                                            <p:cond delay="0"/>
                                          </p:stCondLst>
                                        </p:cTn>
                                        <p:tgtEl>
                                          <p:spTgt spid="5128"/>
                                        </p:tgtEl>
                                      </p:cBhvr>
                                    </p:animEffect>
                                    <p:anim calcmode="lin" valueType="num">
                                      <p:cBhvr>
                                        <p:cTn id="31" dur="1822" tmFilter="0,0; 0.14,0.36; 0.43,0.73; 0.71,0.91; 1.0,1.0">
                                          <p:stCondLst>
                                            <p:cond delay="0"/>
                                          </p:stCondLst>
                                        </p:cTn>
                                        <p:tgtEl>
                                          <p:spTgt spid="5128"/>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5128"/>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5128"/>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5128"/>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5128"/>
                                        </p:tgtEl>
                                        <p:attrNameLst>
                                          <p:attrName>ppt_y</p:attrName>
                                        </p:attrNameLst>
                                      </p:cBhvr>
                                      <p:tavLst>
                                        <p:tav tm="0" fmla="#ppt_y-sin(pi*$)/81">
                                          <p:val>
                                            <p:fltVal val="0"/>
                                          </p:val>
                                        </p:tav>
                                        <p:tav tm="100000">
                                          <p:val>
                                            <p:fltVal val="1"/>
                                          </p:val>
                                        </p:tav>
                                      </p:tavLst>
                                    </p:anim>
                                    <p:animScale>
                                      <p:cBhvr>
                                        <p:cTn id="36" dur="26">
                                          <p:stCondLst>
                                            <p:cond delay="650"/>
                                          </p:stCondLst>
                                        </p:cTn>
                                        <p:tgtEl>
                                          <p:spTgt spid="5128"/>
                                        </p:tgtEl>
                                      </p:cBhvr>
                                      <p:to x="100000" y="60000"/>
                                    </p:animScale>
                                    <p:animScale>
                                      <p:cBhvr>
                                        <p:cTn id="37" dur="166" decel="50000">
                                          <p:stCondLst>
                                            <p:cond delay="676"/>
                                          </p:stCondLst>
                                        </p:cTn>
                                        <p:tgtEl>
                                          <p:spTgt spid="5128"/>
                                        </p:tgtEl>
                                      </p:cBhvr>
                                      <p:to x="100000" y="100000"/>
                                    </p:animScale>
                                    <p:animScale>
                                      <p:cBhvr>
                                        <p:cTn id="38" dur="26">
                                          <p:stCondLst>
                                            <p:cond delay="1312"/>
                                          </p:stCondLst>
                                        </p:cTn>
                                        <p:tgtEl>
                                          <p:spTgt spid="5128"/>
                                        </p:tgtEl>
                                      </p:cBhvr>
                                      <p:to x="100000" y="80000"/>
                                    </p:animScale>
                                    <p:animScale>
                                      <p:cBhvr>
                                        <p:cTn id="39" dur="166" decel="50000">
                                          <p:stCondLst>
                                            <p:cond delay="1338"/>
                                          </p:stCondLst>
                                        </p:cTn>
                                        <p:tgtEl>
                                          <p:spTgt spid="5128"/>
                                        </p:tgtEl>
                                      </p:cBhvr>
                                      <p:to x="100000" y="100000"/>
                                    </p:animScale>
                                    <p:animScale>
                                      <p:cBhvr>
                                        <p:cTn id="40" dur="26">
                                          <p:stCondLst>
                                            <p:cond delay="1642"/>
                                          </p:stCondLst>
                                        </p:cTn>
                                        <p:tgtEl>
                                          <p:spTgt spid="5128"/>
                                        </p:tgtEl>
                                      </p:cBhvr>
                                      <p:to x="100000" y="90000"/>
                                    </p:animScale>
                                    <p:animScale>
                                      <p:cBhvr>
                                        <p:cTn id="41" dur="166" decel="50000">
                                          <p:stCondLst>
                                            <p:cond delay="1668"/>
                                          </p:stCondLst>
                                        </p:cTn>
                                        <p:tgtEl>
                                          <p:spTgt spid="5128"/>
                                        </p:tgtEl>
                                      </p:cBhvr>
                                      <p:to x="100000" y="100000"/>
                                    </p:animScale>
                                    <p:animScale>
                                      <p:cBhvr>
                                        <p:cTn id="42" dur="26">
                                          <p:stCondLst>
                                            <p:cond delay="1808"/>
                                          </p:stCondLst>
                                        </p:cTn>
                                        <p:tgtEl>
                                          <p:spTgt spid="5128"/>
                                        </p:tgtEl>
                                      </p:cBhvr>
                                      <p:to x="100000" y="95000"/>
                                    </p:animScale>
                                    <p:animScale>
                                      <p:cBhvr>
                                        <p:cTn id="43" dur="166" decel="50000">
                                          <p:stCondLst>
                                            <p:cond delay="1834"/>
                                          </p:stCondLst>
                                        </p:cTn>
                                        <p:tgtEl>
                                          <p:spTgt spid="51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3168352"/>
          </a:xfrm>
        </p:spPr>
        <p:txBody>
          <a:bodyPr>
            <a:normAutofit fontScale="92500" lnSpcReduction="10000"/>
          </a:bodyPr>
          <a:lstStyle/>
          <a:p>
            <a:pPr marL="0" indent="0" algn="ctr">
              <a:buNone/>
            </a:pPr>
            <a:r>
              <a:rPr lang="es-CO" dirty="0" smtClean="0"/>
              <a:t>Es </a:t>
            </a:r>
            <a:r>
              <a:rPr lang="es-CO" dirty="0"/>
              <a:t>decir, </a:t>
            </a:r>
            <a:r>
              <a:rPr lang="es-CO" dirty="0" smtClean="0"/>
              <a:t>en ese momento acaba </a:t>
            </a:r>
            <a:r>
              <a:rPr lang="es-CO" dirty="0"/>
              <a:t>su estado consciente. </a:t>
            </a:r>
            <a:r>
              <a:rPr lang="es-CO" dirty="0" smtClean="0"/>
              <a:t>La </a:t>
            </a:r>
            <a:r>
              <a:rPr lang="es-CO" dirty="0"/>
              <a:t>declaración de Jesús, que consolaba a sus discípulos con la idea de que ellos volverían a estar con él en ocasión de su segunda venida y no en la muerte, enseña claramente que el, “sueño” no es una comunión consciente de los justos con el </a:t>
            </a:r>
            <a:r>
              <a:rPr lang="es-CO" dirty="0" smtClean="0"/>
              <a:t>Señor; </a:t>
            </a:r>
            <a:r>
              <a:rPr lang="es-CO" i="1" u="sng" dirty="0" smtClean="0"/>
              <a:t>es muy importante que lea</a:t>
            </a:r>
            <a:r>
              <a:rPr lang="es-CO" dirty="0" smtClean="0"/>
              <a:t> </a:t>
            </a:r>
            <a:r>
              <a:rPr lang="es-CO" dirty="0">
                <a:solidFill>
                  <a:srgbClr val="FF0000"/>
                </a:solidFill>
              </a:rPr>
              <a:t>(</a:t>
            </a:r>
            <a:r>
              <a:rPr lang="es-CO" dirty="0" smtClean="0">
                <a:solidFill>
                  <a:srgbClr val="FF0000"/>
                </a:solidFill>
              </a:rPr>
              <a:t>Juan14:1-3).</a:t>
            </a:r>
          </a:p>
        </p:txBody>
      </p:sp>
      <p:sp>
        <p:nvSpPr>
          <p:cNvPr id="2" name="1 Rectángulo"/>
          <p:cNvSpPr/>
          <p:nvPr/>
        </p:nvSpPr>
        <p:spPr>
          <a:xfrm>
            <a:off x="323528" y="3861048"/>
            <a:ext cx="5616624" cy="2677656"/>
          </a:xfrm>
          <a:prstGeom prst="rect">
            <a:avLst/>
          </a:prstGeom>
        </p:spPr>
        <p:txBody>
          <a:bodyPr wrap="square">
            <a:spAutoFit/>
          </a:bodyPr>
          <a:lstStyle/>
          <a:p>
            <a:pPr algn="ctr"/>
            <a:r>
              <a:rPr lang="es-CO" sz="2400" dirty="0"/>
              <a:t>Del mismo modo, Pablo explicó que al producirse el segundo advenimiento, todos los justos -los que entonces estén vivos y los muertos que resucitarán en ese momento- se unirán simultáneamente con Cristo, sin que los vivos precedan a los muertos </a:t>
            </a:r>
            <a:r>
              <a:rPr lang="es-CO" sz="2400" dirty="0">
                <a:solidFill>
                  <a:srgbClr val="FF0000"/>
                </a:solidFill>
              </a:rPr>
              <a:t>(1Tes.4:16,17). </a:t>
            </a:r>
          </a:p>
        </p:txBody>
      </p:sp>
      <p:pic>
        <p:nvPicPr>
          <p:cNvPr id="1026" name="Picture 2" descr="http://home.earthlink.net/~apocalipsis/images/4.res_just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645024"/>
            <a:ext cx="2520280" cy="3168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1984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inVertic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080120"/>
          </a:xfrm>
        </p:spPr>
        <p:txBody>
          <a:bodyPr>
            <a:normAutofit lnSpcReduction="10000"/>
          </a:bodyPr>
          <a:lstStyle/>
          <a:p>
            <a:pPr marL="0" indent="0" algn="ctr">
              <a:buNone/>
            </a:pPr>
            <a:r>
              <a:rPr lang="es-CO" sz="3600" b="1" i="1" dirty="0">
                <a:solidFill>
                  <a:srgbClr val="FF0000"/>
                </a:solidFill>
              </a:rPr>
              <a:t>¿Saben algo los muertos o tienen alguna participación con los </a:t>
            </a:r>
            <a:r>
              <a:rPr lang="es-CO" sz="3600" b="1" i="1" dirty="0" smtClean="0">
                <a:solidFill>
                  <a:srgbClr val="FF0000"/>
                </a:solidFill>
              </a:rPr>
              <a:t>vivos? </a:t>
            </a:r>
            <a:endParaRPr lang="es-CO" dirty="0"/>
          </a:p>
          <a:p>
            <a:endParaRPr lang="es-CO" dirty="0"/>
          </a:p>
        </p:txBody>
      </p:sp>
      <p:sp>
        <p:nvSpPr>
          <p:cNvPr id="2" name="1 Rectángulo"/>
          <p:cNvSpPr/>
          <p:nvPr/>
        </p:nvSpPr>
        <p:spPr>
          <a:xfrm>
            <a:off x="2843808" y="1595021"/>
            <a:ext cx="3024336" cy="4893647"/>
          </a:xfrm>
          <a:prstGeom prst="rect">
            <a:avLst/>
          </a:prstGeom>
        </p:spPr>
        <p:txBody>
          <a:bodyPr wrap="square">
            <a:spAutoFit/>
          </a:bodyPr>
          <a:lstStyle/>
          <a:p>
            <a:pPr algn="ctr"/>
            <a:r>
              <a:rPr lang="es-CO" sz="2400" dirty="0">
                <a:solidFill>
                  <a:srgbClr val="FF0000"/>
                </a:solidFill>
              </a:rPr>
              <a:t>Ecle.9:5,6</a:t>
            </a:r>
            <a:r>
              <a:rPr lang="es-CO" sz="2400" dirty="0"/>
              <a:t>.</a:t>
            </a:r>
            <a:r>
              <a:rPr lang="es-CO" sz="2400" b="1" baseline="30000" dirty="0"/>
              <a:t> </a:t>
            </a:r>
            <a:r>
              <a:rPr lang="es-CO" sz="2400" dirty="0"/>
              <a:t>Porque los que </a:t>
            </a:r>
            <a:r>
              <a:rPr lang="es-CO" sz="2400" i="1" u="sng" dirty="0"/>
              <a:t>viven saben que morirán</a:t>
            </a:r>
            <a:r>
              <a:rPr lang="es-CO" sz="2400" dirty="0"/>
              <a:t>; mas los </a:t>
            </a:r>
            <a:r>
              <a:rPr lang="es-CO" sz="2400" i="1" u="sng" dirty="0"/>
              <a:t>muertos nada saben</a:t>
            </a:r>
            <a:r>
              <a:rPr lang="es-CO" sz="2400" dirty="0"/>
              <a:t>, ni tienen más paga; porque su memoria es puesta en olvido. </a:t>
            </a:r>
            <a:r>
              <a:rPr lang="es-CO" sz="2400" b="1" baseline="30000" dirty="0"/>
              <a:t>6 </a:t>
            </a:r>
            <a:r>
              <a:rPr lang="es-CO" sz="2400" dirty="0"/>
              <a:t>Aun su amor, y su odio y su envidia, fenecieron ya; ni tienen ya más parte en el siglo, en todo lo que se hace debajo del sol. </a:t>
            </a:r>
          </a:p>
        </p:txBody>
      </p:sp>
      <p:pic>
        <p:nvPicPr>
          <p:cNvPr id="2050" name="Picture 2" descr="http://t1.gstatic.com/images?q=tbn:ANd9GcQBkqsbZkwUVeEZb5eExZpmjooJHaUtPvFWYvE5CmRpGCW2Bih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2978734"/>
            <a:ext cx="2232248" cy="2495551"/>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hQSERUUExQWFRQWFxgXGBQXGBgXFxcYFxUYGBgXFxYXHCYfFxojHBgUHy8gIycpLCwsFR4xNTAqNSYsLCkBCQoKDgwOGg8PGiwkHCUsLCwsLCwsLCosLCksLCksLCwqLCwsLCwsLC8sLCwsLCwsLCwsLCwsLCwsKSksLCwsLP/AABEIALcBFAMBIgACEQEDEQH/xAAcAAABBQEBAQAAAAAAAAAAAAAFAgMEBgcAAQj/xABJEAACAQIEAgYHBQUGAwgDAAABAhEAAwQSITEFQQYTIlFhcQcygZGhscFCcoLR8BQjJFKyM2JzosLhkrPxFUNEU2ODo8MIFzT/xAAaAQACAwEBAAAAAAAAAAAAAAABAgADBAUG/8QALhEAAgIBAwIEBAYDAAAAAAAAAAECEQMSITEEQRMiUWEyQnGBFCMzQ5HwocHR/9oADAMBAAIRAxEAPwC+sdT/AIq/0CouI5/4tSHHrf4iH/KtRsSfW/xRXPZeVvjC6j/Gb4rVFwFwKX/AdTA9SPpV/wCLJr/74+K1lXSTDsrKRoDoTy076bA/PQs1sGeK8QU2WVWGeVIAMzDCfhOnOoH7QbtvK3Yg7lWgDlsCSPGPZRnhPRnDXwjh3KZVFxUaCG0zMcwJU6+rEGNKI2+hdre3cZrY9YZwWE6LoVB762eIkinSwB0P0xDiZ7B1E6wy6iQD7wK0rg/0+tAOCcAsTcay3WOhKsxbMyydU7O3q7ET2asnDcMV3rHmt5NSRbDZUEFqVbNRZqRaNQYkIacBpkGnAaJBc1015XVCHte0mvZoEONIpRpBNAgg0Munt/i+j0SNDLnr/i+lygEZvHQ1Iw30NRL+xqXh/p9TSdwoI2Dr+A/WpCHQf4R+lRLbb+CfQ0+G/wCWaYJJJ/XsWlWjTTn9ewUq0aCAyr8af+Jb8HyY1Evv+/tfePzt/nT3Gn/iW8x8EahvXfvU8Ax/zJ+VV35jRFeVD4u/vbnt+S/lV34Vdizhx3YdB/8AET9BWb3MRrcPfm+X+1aDg2hLY7rK/C3H1rbhZmzBvG4nsR4/IE/Sh9xu0fP5AU5iG0Hn+Q+tRi2vtY/P8q0GYpHTq7/Ejwtp82qJ0cw3WBjtAXlO7OfoK86cXf41h/ctj/L/AL0GwmBa8FysFVQob+bWT2eVYMn6lm79j++pYcbayMAIOg7l8PbtvXUQ4dw5FQAIvtAJ95rqtW64MDLcTUa/Tpfemb5oM0AbiGCVxr4GfEbVSeO8CAZdJGb2bz+vIVfb5oPxQCB5issnTtDoh2ejlplQhTbcKAHtyrCORI0I39aRRHgWEvjrBbe3/Zp/aWye7Um0yzz5c6m4NOyvkKmcDUS3jbtj4LWvE22rK3wQ+j3RtcKLhzZmuvnchSoLSxMAs0asduQFT8RdERpA5+34CiLWNKF4zDGCDoCCJ7pH+9aMl6RUUDHekZ0uKVtL1LyUzFs7oCy5wRok5WgEHar3w/FLdRLimVdQw8iJFUYdHVxeBtqFAxOGBskFmUTbOtt8u6sMpE/zHxqpL0rxgQIuVFAgAdZoBsAOsgADuFVaFLaIba5NzApYNfPt7pHjc39q4PcC4/1TU3A9NsdbHrs48Xuaf5o94qeDImtGodLenaYFkt9WbjsuaMwQBZI3gyTDaRy3orwTji4m2WCsjqcr229ZGgEa8wQQQ3MGst4NgsRxi8DfzC3bAR7qsisFOYhdV7RnNyMSa0bggX9qxRtiERcPY02zWkfMPEqGRfw0JRSVdwpth2aVNJFezVQ56TSDXpNN56Uh41DHPb/GfldokxoUzds/ePyu1CDWI0BpScZsAwO136TznnQXj+OYAicqjfvNAuGcQVnjLmJ7j9cpFRQfJOTR8Lx20ZPKJJMfGimFxlu6JUhgazn9n0Yx4QTIB5SPhU/g3GWzBChQodtYjw+lM+CcF4xCik2mry7ckA99JtGq+5Coccf+JfzH/LND8Q8XR93/AFL+VSeOXYxT+f8AoFCbt7tz4f6qzv4jZBeVEfF3dLnk/wDqrULBgeVqP8qCsjxVzR/Jvma1m39r7oHvyj6Vvw8GXqOQjiD6vs/qH5VEVvkT8Wp7EtqP1yY/So67/h/L861GUzfptc/jrvgEH+QU90VX903mv9M/WoXTC5OMv+DD+haI9F/7E/fX/lJ+dc/J8TNsv0UWbDerXtIsHSuqyPBgYWe7qaTcfemGfWfGvDc0NVajSM3m0oTxBuz7aI3W0oVxE9n21RNjoM4P1V8hTnCll01IlBsY2RCJGx1qLg7vZX2VI4Oe2n3f/rWteN3QjLOi6VCxlvQ+B/3oVxnpcthjbXW5oSAJIkCAB3xr7RQLCdIcS79onKT6pCx5aAH2zWmeWK2BDFKW6RA47iBgcYLyyVxCMLiyAM9oL1biYg9oA+E1UreGthJ3PgVPmdD7dfpVm9IVvrcLneEe08D+8HEFZ5ahTz0FZtaNsHtOI8C8/Clgr3BLbYIYsrmiD46jen8Lh8y7d/8AJy3PrDXWgWKZC3ZfTxL9/jXlsj+cD2vV1CWXbo/0mGDw+JRAxuvlNuACA2qkkzAgEEeIrReAcMGGsLaBLESWY7s7GWY+Z+AFY/0a4E9+9bBnqy4zPrlyr2mAbkSAQPEitmN01kzNLZFkScHrusqGLtN4nHLaU3HMKgzHyGtUah6K1096YNYHVWiA/wBpt8umgA5nz023rPMP0mvEH985YnfMfdptypfFOItj8W50VnLMe5SZYwPAQKb4t0cGGsI8kz6x8T+hV8VGO0uWWVKrjwiaekuKW4g699gVkkg94NXjAcXGKstlMPBkfhfUfGsov4sMFPMVY+i3GRauhvssIbybQn2GDQyQpWFNStFoxHR7rHJvXmYclXQUV4dgrNlcttFB74199ChjFYkrcBHxHnXq8UtBo6wT3bn4VnlKTNihBLYn3iATI8R+u6lYbiSryI5aTA9n5VDvPmEoQSNRUO5izKkITmbKY0A5kzy561ZjntuZcuJuVruXXg+Mzqe1mAIjf6/rSidpqziz08s4VGOV3LHs7AQu0seep5d1BcZ6YcRJ6q3bQeILH3kx8KtWGcnaRkc0ixceu/xVzzP9AoQ9ztD9c6qOI6Y4h3LswzHU6AfSvbPStwZZQw58jHgaH4Odt2jRDq4JJNMOXrm/iT/VWuDGqHYSJJA300aTWU8DuC7cASJeMrH7Oskx/MBPuq8Yi0yDsb94AB/KjF6NmTJF5N4lqv4hIzM6j3xsRuQBzpnDX1YnKQQIGhn+X8qzPj/GsUgElgveGCz7BRDoLxprl5QWJLAhgd9AWHnqPnWhTtWjLKNbMD9Kbn8Xifvf6RRrov8A/wAzH/1QPeLa/Kqz0iuzicV98j5CjXAVAw6sxgC4xkmF0ECTtpvWOe0masn6SLXbfQV1DbXFrUf2qHyYH5GvaiexhF8H4qbkC3bulNzevGC3iBrPl2QO4UWuXKh9HsOlhM9241xz9pmJAH90HaT5mibcX37MDxGu/wAKVxj6mqEJUVHpH00TDHq1XrLsTlmAAdpME+MAUKwfTQYjKj2jbZmgNMoSBJUEgdrwqz8TwCkPcshbbu6s5yB80DLIEGGjTTeg3EOHdchAudnrkdB1ZQjK4JkQPs5hJoPQlTX3LFibVp/YPYe96v6iinAZJHgoHvRKCYdtRSeJ9Kxw/DdYBmdoVFOxOQEk+A/Km6d3IplwK6SkW77gwHL5geZUoNfGDpQ08TAzetKiSCI93fsarXB+O3MU117z53zCc2pIOgy/ygQRAjdaNW2SySwRYIEgkCSYka7gf6qOWPnaZ0umf5aoKX8TZxGHYXyFs3BDOGBVDMK2ZoEhsp8x41kHFcF1NwpnS6BtctsGRhyOmqnwOo+J0HpPxVBgrikAdoIMhJALaq457Ltp7qzhrhMlVYr3xt7q1dN8LbMHVqp7DIuCrD0Iwdq7ilN+DatjOwOxgiARzGu3hUKzwdiNj3nQdkeI3qz2jbThYtgkOt5rj68iAA0d2Xu5qTVmWXl2KILfctnE8fbuuhDBcksq5ioCwwCsAQFke6jeD4irIgUzGhB3H5jxqpcN4D2WV3tqwIyEEPIkzm2zTpqIohjeHrZuYcoxWTkYbBixAUhZ5HTTae4VyXs6s6DxbWWfEYlbaM7mFUEk9wFZtx7ppdxdu8lq1lsgEEkEsY17RGi+WvmaI+kvjZXA21BhrrifJBmb2ZslCcDhblrh5zC2FNs3BBJY5yDLaxMECPCtEYpQ1d7M+Nap0VPo7xIWrrMwnslfKYk+4fGrZ0h48Gtm0bYylZDMco1EiNNTVb6KKjYmHVWGVjBE6jaB31e7/EbbM6FCyiPWSBIUDnpypuopZE6LunUnjqzKFuGifDcTBj9a/r4U/wBImQt2VAjuoVZUiCdPn7q2L8yPBjf5U6s1Lh2HNw2bjMSpSDoBBAjcamdK5uENbcm27CdY008Nap3Bemj22VW/shIA2IJ+1NWe7xou0x2h6scwe9udYZY5x5OjiyQmg3h/7wM99SMoO2gAMnwoTheJswAI8wRt7edGeF4XOypuWYT5c/hNVKDboslJLco3pH4H+yYkqoPU31W7bH8jQMyjwB+BHdVJIrdvTJwfrcGLqjtWSG/CdGHxB9lYYa7jVbHCYivTXlerQAFuAY9lZQGKGcuYGIzaAzBgTv51f+IYHFxbC4hs6r21kCTzgwdqypOdXPo/xpyA0s5GjAkmI0kAnTTw5Vk6iHzI29LNbwYb4lwa9ew7K5D3R6hBAg+J0Hwoh6OeDNaZixkqDJ1gE6QJ3GjGR9aRaxDXXCW92MCO+nOg3SW3+03MLiGHWvdZUvKSLZK9hUAGkHKYPMnXcVnxaqvsi7MocPllX4lhjdxl5QYm68nkAGaSfd74qwYHhdu4P3dm0UOnW3lFwtyJUNoo8BA+dd0n6B4nDvdeVa3dckOsnRizQ4AlfkY57VKPWpaUWmVYAljoRA5CCAPdSSlTsaEVNJPgVi+h9nN2MJhGH82W4k/hRgBXUM4pxG8r9nFgCAYzbHnse+a6m1y9Rnhh6BLD4wG3bCADIIC5p20Enny1ogL1xgma4lu4CcyaElTEdkHmPEjXnVe6W2MNg7q27S3gmQEMFDWn72FzOTnJzEiANRtvSMH0lU9ordCkbAqBBJAJbQxp4ipPDKNsGLLB7B7HMUz5RK5TAOuoG3yFVm1xZ1tM91BbUEAKNWYyBPsEn2VM41xZgbDr63aNxRqGQhYB9oEeZqvdIrbYm9nQhVChQhOUgjU9k9mSwPuFDFh11fBXmyKDaXJdeE8Tt3dbbK0b9420I3G9Vn0iQ9myFZcynVSwnKyDWPNRVTd3sHXsuZkjQxtyPP5VBu3iTqZrTj6bRK09jE8lqqCfDbtq1ctvDEKR1uplgT2io5QNh3qKs3F7dyz69oXrbx1d0aqykSvlO8Hvqjo0Vfuj+L/aMEis5DYZ8oTkyuDkY95AzKPu+Na/AhkVPkOPPPG9u53FcERw0XryKrXLtpbSxsoF05j4kT/wjvqtWcXb6xBczqsjMQQxj+7AB+fto30zcratW85ZWdrmXkpFtU07hDT5knmaq2ICk9nNHLNE7azGm80J4oR8qFeWUpOTNEwnHcELdwW7BZNA0KQYbTOX1ad99aDcXwqNbIRXVP3hBcMrMgUlDlPPcA6AgTEnSp27xtwVJVp0IMET4iid7pDfYNcuRdy5SM5gDMWAlVAzagmNNqyPpnF+Vl/jqS8yJvCekBtlM9w5QoGYASQBA5ZtgNjFP8e6Qhmw7BpW2xbcEwNp7qqCcLvXbuQKM5VnjRVyqpYkE6AQPpUXDAE9owpIDMATAPOBvTvpouWoH4iWnSWLplxXruqUz2FOmn2spB076ftcbD4MWiDmWE0grA28QYoVjGt3bkiRKmCAQIQAbMPAif8AenrF1QrKFhSBPfPIzQljSgl6Bxz87fqBreIKXA67qZqz4ri5uqpW4xEaqWXs+BAWfiaq7uO7wqRwnFhTcU6B0gfeBBHlz99PPGpUxYZXC0O4jECSQNflUG6xNPPvTTLWiklSM7bbtjJo/wAO6WPbRVKhsogHnHIfSghSuRaWUFLkeOSUN4s1xMADbF1rsWiguZ40ykTt3+HfVe4b0wv3MStvCt1QZwillVnIJABcsCB3wB76tPoyYXsAEPa6tnQqYOhMj4HT21Wun/Blw1601vskkwV00gEGRsQfzoRxRi00h3klJbs1DiNq8+HuW3YXMykCVAnska5Yr56x2ENt2Q7qY9lbp0R42cRhEZrh6wSjzzK8/aCp9tZv6TeE9XiesA7Nz5xP5+6rHyVtbFLFeiurqAh41T+C8Qa2+UOVV+yxHdO/s1ofcNIFyCD3Gg0mqY0W07RsPSnGW+FYRbdhg2Jvr2bsyVtka3F/lBmF8TOsVmWEx2SJEgGQdiD3qw1BrzjHFXxF03H02CqPVRB6qKOSgcqhCm24XAG23bNSxfpQfEYYWgilw6MczxnCmYBjQ/I6+FQr3G4tMcrgGDJEhTp60Tt7jWcl4qXw7ir2ri3FJlTtyI5qRzBqiWCDXBZHNOPBacNYUglLrwSSciBhPnl32rqIcAv2hh06x7yk5iptGFZSxIYgbNMqfu11VaQ+KC8fe6qGkN2pNtu0Ae/Wm7mMZLds9YEuPmhmAyzqQHmQEIyiTsWB2BIsmI6F4e4l11uXCxVimbRQRJ2I7S7D2aVRmuC5hwvcJ9WTKgkGeWm9DA004suzxcXaJmHxt4MwxLEMy5lUkK2VRM5RsrAiDzAkSBVn6EdGTjcSc0jD2zmuEaTJbLbBGstuSNhJ3iaDwy8zPnZmZgFRJMmAAgAJmAqwAPIaV9A9EeF/smFW2fWEvcO83GAnXfSFX8HjWyEDK227Zj/pRur/ANo3VthVS2Etqq+qAttZA9pNVS1tRPpXiC+Mvsed1/nH0oWhjSoBjpon0c4ibV4a9l4VvofYT86FzSSedFOgB/pNii19p2UAD3D6AUHD6V2JxBeWO539kD6UwxqN2yCnvTFS7BLIV5TMd/Ie6W99DCdace+VAigEsOPwDX0s27YDXRaMifs2i7MdecMunPKedM8NzBrLjLlYqWlVZmgs0lmkgwQJEaAd1C8SzC1aeSM4caGPVcSNPwmix/dKisMrJbUlWIVgW5ZWIJMEaDWgQg4ljnPdDQPBnZtPaTUZb2WR3x8BtUi+wZ4jTKPqR7daZW1IB57e6o1ZE6GAx3ywO8xzpJtxqfYPHx7hTz2wIJ/OKRcZTt/vRSI2IL17TOflToqAOrq414KJDQfRBxTJfuWmMB1DjzQwfg3+WiHpfK58MAZ0uH2dj/eqP0Px3VY2w0wC4Qk7Q/YM+GtWP0mYjNi1WAClsAx3kk/KKKHXAb9FmNH7+ydQQtweH2W/0VO9JXB8+FZlE5RnH4d/8paq16NsRlxyLsLiXE+Gcf0VonHsOMuVh2WBX3iKLDLk+fGryaexNgo7Id0YqfYY+lRzSFZznSml1NOPtTds1AokNSS9ePTZNQgvNXqmkJtSxUIP4PjFy2uVWIEzETXVAzV1LQaNbv4W4q3NQmZSGutcDbgzl+0dO81RbNgZSisJMgDUSNRt+t6L3QerOXQFEnQ6iTO2v2QDpTf/AGUltidSYRhIOkuJjw1FPHpNMtnsGXU615uQRwK62FxA6wZXtnOs/wAyiVIB0YTlO3Kr/gPSycjLiEzEjS7b0j7yE/0n8NULjWKLKC24YtM/zGNvYB+EVGwCl7iW987KuncxAJ900s04S2YYNOO6EcRul7jvEZiWg6EBu0J9hFQw2u9Wn0hcMFnHMADla3bYcwYQJp4SpEeFVVrY3ioIPKa9JppHr0tRIPWjpTdxqbD0h3qEo9FzWlYlwYgzvS7VoQCRNM3bknbQcqAQpi7BOFwo1JZrpGne4QL4klSfaKVxbEm5fdm1PZUmAJKIqHQAAAlSRoNDVi4XYa5Y4aq8r1x5MlRle48EAyZyH3UD45aLYu8QIUXbgBAheyxGnuGgogZCL6sR37HnAFeK7BSIGvfpp+jSmQKIE+ffUdn86IBM+z20htNqUzjx91NNQCeFqfU1GJp5DQIxyvBXUlzGtEAvbUbj58qsHGuIftFw3ZJkLE7wFGnvmq+TRPBj92PKmS3HiE+jdwrisOQYPWoJ8zH1rYOP9qxI3Gsd0bj2ViuDuZHRv5XVvcwP0rd7cOrKRGYUfYaRgvSy3GKdv/MhvbsfiPjQRhrV49IvCsmS53MVPtE/T41SGNIVvkQ2xpi2affamUWaAUPPtTL06p5GmXNRkQ4m1LFN26WTRIR68rq6kCXF+LqLRXN6yICZGbRjsSsjflv41ExnFbkK2bMGQAazqpDbj7o38adwmKRV1UtJdTt9oEaSumseNQ8TbARItgTInPOswMwC8q2NuuTOkhw2iLRfmRO2mjKBBPPUn2inOht3NjFLahFd5JAjKp7/ABPnrSeJ31FtgFggGYmBLAxr3D6UP6PcVNjEBwAQQysCJBVlIYR+tqpyc0WQ4s0b0l4Hr8NaxC72tG29Ruffo0f8RrMLg5Vp/COlOEeybdy51akEMhDwwIgrOVtD5z41mZIkxtSsYaKxXhbSnoqTiujOJRUJsvDjMoAlo7yo1UeYFK9lYVu6BmalJbnU7UYsdDcQ0dkSfslgD5a6T4TUHEYYoYdWVh9kgqR5g0sZKXDGlGUeUM3Ls+VM3F5ip3DcAb79WiO9xhCKhA7W8tI1WA06jvnSDPv8Gu4URdtupPNlIGncTvTWroWnVhbg3Sl7GEt2wg6xC5VjrlDknbv1NAMReLEk8ySfMmSffTVy5NMM3jTCjjGm2akE0k0A0em5SHFLtrprrSjanvoBGWUZd9ZOnhA1n30q2dKSwgkV5aNQhIBrxqSKUxogEWn0juo1hfVXyFAQdaPWdh5CmiPHkm4DAdddS2TAcgEjcDcx4wDW3YV1IGQ7AaHfTvrH+i+ICYuyxEgNqPNSPrWsItu5qhg+6ixpFe6fcL62xeETpnXwK6/Q++sXr6A4rIU5tYB9o5/rxrCeKYTq7zpyDGPI6j4EUGVMhuaZSn32qMm9IwokZqYanRTT1GRC1pROlJFeOdKhBsLXlEuG3raqc6FjO4PKBpXUgQil85VkH1p5HbXurraF1B0EAkZoA1aJ8STp76axtqHB2VtxMFZ0PkN48xU/D2jlDIjeDEFgTAAUaQAPmfCti9ygg8dBRRbzZjz23PaMEaxtp40Gw2jT3A/KPqKlcVJzwZ029upOvj9Kio2v0qibuRZFUiZZeaaNeWWp9cOT4eZ+lRsg7wbiy2buc2w5A7Gb1Q2wZhzA3jwq7YTibbsczHUsTue80M4R6ML+Ih27FqJzAZnJ5QhI+dWXC8KwWBQftFx3I2FxSg8so395rDnyRnUEzpdJBwuTRCbibvcFt7burRD2RmdD3dn3im7PopvXrjPeui2pYmWBe8wJ9Z+1lDEaxmMTRK96S8LaGWyCFGwRYH0oZd9KcmIaO+AI+OtJFZI/Ci3I8U353/fsXrgPRXDYFT1Q7ZENdbV2HdOyjwEVA6WYu2bDrejKwMA6meRHiKq+I9KSxorsfEAfWqNxzpJdxV4XGOXKIQA6KPzPfUjinJ3IrlmhGNRGsVZymO8SPLXf3VHJFeXcWznM5k7cht5UwWmt9nOomYW3m2j2kCl4q1HdJ7thUewN6kldJ3ogEYZdGExt8/PbfvpV6AaQXysCNude3zJmoQhg715b3r0LSlHaAoDCwa5qWxps0RRDCjds0FjUedGAaaI8Qv0fE4m0P730NaZh1YfZ9u/yrGr7dhvKh1vH3V9W5cHk7D5GhLkMmbdxfiaKIuME+8QB8ayXpBi0uXiUbMIieWnd30EuXSxliSe8mT7zXW21oWI0PttUdKktVq4f0Gt3UDC6QSO4ETHs51XPJGHI+PHKd6SoimjvVl6RdEWwqdZmzLIG0HWq0N6MZqatElBwdMcikXDS6VfsAW0adWLadwWAD7Tm91FuhUdh+IOghXYDuBI+VeUwDXlAlH0t0f8ARZhbYHWHr2jXMOx/w8/NifpVxtcKCiAQF7gP1FSrSAbc6U1WuTvYFA29wCy2jW1Yf3gCPcahYjo/gLFl2bD4dbQBZ/3aRA1JOlGrjxVJ9KeEa9gLio+QiHYEwHC65SeU/MCjvVshivSXiWGa+z4WytlCdFHcNjB0BO5A2oThbme6JOk6++ojincM8EHuqtoiZvfRzHAYZSNgKb4hhLd+BiEF0Tm6siQBymoXQa8rYRATrzqy2UAmBqdzzrgN6ZP2Z1klKIC4lwDAKg/hbCa7dWstpMaifjQ4cA4WQs4VddZ7XMA8m2q037CmWYSKRhcGkCVUDloNu6a6PS9VqbWR/QzZ8FbwRUMfwPhSKG/ZvtAb3Nee2fUaVOXoZwt1VhhYDAMI6waEaaB6v1rgVnq1zICd5gaT4V5csWlEDKco0WVB02AE11I02YeCgYj0a8MKlupuCBMK9zu7pNRbHon4eyZj16ydAXgjlEFfnVzsdKcG7FC6o4MG3c7DA/db50RZ1I0ykeyrHirlCqVma4n0VYJVJW7fGo3ZD5aZBUX/APVVjLIxN0SJ1tgj4RWn9QDyFKawPDTu0pNATIr/AKKLcE/th0Gg6qPf26i4f0O3rikpftRyzK6yfZMfGthHE8LBPWW4UwYYNB10MeR91TrNi2wDKAQeYOhoaFYb2MOPoexig9qwfHrCPmlCz6MseraWg/3biH5kV9D4lLCW2e4vYUaxPfypjBXcPfVWtMABKwNIjeRz86pnkxQnob3IrZ87XuguPXfCXvYub+kmoN7o5ik9bDXx52n/ACr6b/YQQIcidvGmrXCcr5g8nxFXaE+GCz5hxHCL9vV7N1fvW3HzFOWcRPnzFfT7YZzzWoHFejIvLDWrLeYB+YqeHXcKkfN2JxIiBuagRX09f6OWXQI+GtuoEQUSBHdI0oJd9G2BDBhgxM7EvljyzxUeNk1WfPRFeGvp1/RTw57YU4VB2YDKSrjTfMDJPiZqr4r/APHmwSerxN1ByDKjx7RlqqhjEkaRV14Rjj1eGIH86nx9U/MGjvEPQYbP/jUM7KbRzfB9qe4d6IcbaAd7trq0BKgsyxm30y86TLhlKKdFmDKoSpgDpxxNmwwGXss4BJidAWiPMb+FVDg3CuuLawFHxO1XfiHow4jiXJFtXC6CLi5R5Fo3oYPR9jsOxVsM5JGyFXM8vUY0kcMoQ0pbjSyxnk1PgFXeiV0AwVMAncjYT3VXmaavHEcJfw7Tdw+ICnMD2HGjLqJIgGZqlXLRHIgeNTG5P4iZVBPyjVdXtdTlJ9jW7o5t7DSjcj7QNArGLtXACWMkbTB9tEsOyqNGEeNanEWydM1nPT70f3sdeRhdKIsggyV12IE71drnFwNgT5Ca8THG59gjxOlLpDZgXST0Y4nCdpR11vmyAyPvLv7RVTCQa+qH4eG+3vyis1456FmuXLly3iEGdiwUrAEnaZ+lK40Ar/o7vO5CLLazA5CtXs8HcAszBBuSTsKzfg/RTi+ALDCm04bdRBBP4gPnTuK4BxnG3RbxrG3Y3cKVCEDlCGWPnpWGfRxnNyZpj1DjGkaVwcYfEKxR+tUHLmX1SRvB5+decb4nhMFbLXSojZSczE9yrzqi9IOmb4PDfs2Dw163pkW4bTAAbZlEanunvmqlwzoa7qL2Md7aHXKZNxh3sT6o+NX+DgwR1ZFX+WVPLlyOosI8Y6c43iVwphw9uwNITSfvOP8ApQxuikCbxW2eRZSxJ8W5Ug8dyP1OGULbB0UGZgySWO5NWd+LIbBNwBSBGxIbzP1row69xjpxpK/b/pT+HjLeTdlC4hZZHKvqRzmZHIg8xFTuj/Se9hnBt9oTBUnQg70jFXBdVlAOZZNs8yu5Q/Eip3RXo5dLh2UroYlZPtHKRMVqn1kJ4W5rddl7enJSsTjOkEukfS/GFhauThxv2CVZ1O2u405TzpXRvHC9cFu9ecWAIyXLzE3TrEyTprtPIUV4vxUBOrcK+whokDlGnnQC30W/aLbvZbKRqEI0bwDcp1rJiy9P1OPduN8NF7hkxvan7Pk09HVEIW2FVjsoG0aTFSOB2jbVl/7sHMQx9WdwCdfHWqT0f6RCxgFbEmCpZQD6xAaFEbk8vZVj6P8AEFxFi5dVy63BlKRGUjcA89DXn4454Mzp7K1fqbpTjOC23Ye41hDfCAMnVhhI11GhHh/1qdbwaAdlQvgABIFZk2Cv8Pa8wvt+yC31gtEglWDrmQE+Bka86ttzpnaFhcQAxtsBDgSBPfB3mhL4nJrmipUFrvD7dzKXQSPV71neDuKec6mNqD4PphYvpo0kCYIhj908/Ko/CcdeusGELbzSdRt3bzNaelzaZ6Urv0/2VZGmrQeEGncvjXmhr3LXYZSR8zd9OWcOzka6c6ct2C23volYsBRSTmkgpC1SKbxeIFtC7bAfoU5duBQSTAG5qtYi6+MuZFkW1P6J8e4VXix63b4XIZy07Lk94PhDiLpv3PVB0HlsPIV3GMQcReFpPVB955nyFTeK4wWbYs2vWiNOQ/M0rhmCGHtG4+jEe4cgPGtOr9x/SKKa+X+WecUxQw1kW09YiB3+LV5wbC9TaN256xE67gch5monDMK2IvG7c9UHQfIeQpXGsWb1wWbeoB18/wAhU0/t/eTJfzfwJ4bnxN0s89WOXLwFWBsKkQUUjugV5gMELSBRy3PeeZp4isuXJrltwuC6EaW/JAfgGGJk4eyT39Wn5V1ThXtVDmepgsuzHzofx3HXAgVD5mYIiurq0vgrQBXil5GXtsJI5zvV8w/SWABrAG9dXUIjt2OHpUBJiRSOH8UF4yw5TFdXU3cWwtZxi8pFLbHwCZ28K6uo0FEM49nbKQO+pTWkIhlBB7xM11dQjuFoHDopgpnqLYJ5hAD7xQvjHQvC3Ox2xHcxA92xrq6l8OKkp1uR3VdgfhvRWs50vMCPVzKreE7Us9BMYrFkxCsTvmET5711dTzyOTuRWoKKpDWO6G33WbqoXAgMHOvgR9RUXiHD7wsZbNrq2A0UOu+0yTFdXVmnhhJb/UtUmBeM9AMZimtlbalsksxdQCxOuk6UrheJxvC7RtPYSCc4YspyzAOitrtXV1a8LU6jJJooyJq5J7grph0he/fbIzmw9oZkaBNwAzp5keGlI4D0lw9hWEMoIBZSCdQsGI03511dWbq+ixSuO9AhNyVsm9FOMLevrbWUzKYYAHKVE7c9AfdVp4X0Zx2EIa26OpnMrExE7/rUTXtdWfpcccUm4oOhMueHLkAlcrc1kET4HmKJ4fCkjtaeVdXVrnN0WJExLIAgUnE4lbalm0Arq6q4LVJJjSdKyvtduYx8o7NsfqT3mp+KxS4VAlsdo/qT311dW1pPL4XyrsZk6hr7ieFcLj99dMk6jn7TTGIuti7mVdLY/UxXV1JGTerI+Vx7DNVUezJXE8YLFsW7Y1iPId/nTnA+F9WuZvWb4CvK6kyPTiVd+Ro7zd9grFJNdXVjLhtjXV1dV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4" name="Picture 6" descr="http://t0.gstatic.com/images?q=tbn:ANd9GcT-cTBiAkxdr142ob-zvA6CCbOetobi30buT46OQ70EWAeIaJW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2978734"/>
            <a:ext cx="2628900" cy="2495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9548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8229600" cy="850106"/>
          </a:xfrm>
        </p:spPr>
        <p:txBody>
          <a:bodyPr>
            <a:noAutofit/>
          </a:bodyPr>
          <a:lstStyle/>
          <a:p>
            <a:r>
              <a:rPr lang="es-CO" sz="3200" b="1" i="1" dirty="0">
                <a:solidFill>
                  <a:srgbClr val="FF0000"/>
                </a:solidFill>
              </a:rPr>
              <a:t>Note que el sabio Salomón </a:t>
            </a:r>
            <a:r>
              <a:rPr lang="es-CO" sz="3200" b="1" i="1" dirty="0" smtClean="0">
                <a:solidFill>
                  <a:srgbClr val="FF0000"/>
                </a:solidFill>
              </a:rPr>
              <a:t>establece </a:t>
            </a:r>
            <a:r>
              <a:rPr lang="es-CO" sz="3200" b="1" i="1" dirty="0">
                <a:solidFill>
                  <a:srgbClr val="FF0000"/>
                </a:solidFill>
              </a:rPr>
              <a:t>una comparación entre los vivos y los muertos</a:t>
            </a:r>
            <a:endParaRPr lang="es-CO" sz="3200" i="1" dirty="0">
              <a:solidFill>
                <a:srgbClr val="FF0000"/>
              </a:solidFill>
            </a:endParaRPr>
          </a:p>
        </p:txBody>
      </p:sp>
      <p:sp>
        <p:nvSpPr>
          <p:cNvPr id="5" name="4 Marcador de texto"/>
          <p:cNvSpPr>
            <a:spLocks noGrp="1"/>
          </p:cNvSpPr>
          <p:nvPr>
            <p:ph type="body" idx="1"/>
          </p:nvPr>
        </p:nvSpPr>
        <p:spPr>
          <a:xfrm>
            <a:off x="467544" y="1340768"/>
            <a:ext cx="4040188" cy="639762"/>
          </a:xfrm>
          <a:solidFill>
            <a:srgbClr val="92D050"/>
          </a:solidFill>
        </p:spPr>
        <p:txBody>
          <a:bodyPr>
            <a:normAutofit/>
          </a:bodyPr>
          <a:lstStyle/>
          <a:p>
            <a:r>
              <a:rPr lang="es-CO" dirty="0" smtClean="0"/>
              <a:t>       </a:t>
            </a:r>
            <a:r>
              <a:rPr lang="es-CO" sz="2800" dirty="0" smtClean="0"/>
              <a:t>Los </a:t>
            </a:r>
            <a:r>
              <a:rPr lang="es-CO" sz="2800" dirty="0"/>
              <a:t>que viven </a:t>
            </a:r>
          </a:p>
        </p:txBody>
      </p:sp>
      <p:sp>
        <p:nvSpPr>
          <p:cNvPr id="3" name="2 Marcador de contenido"/>
          <p:cNvSpPr>
            <a:spLocks noGrp="1"/>
          </p:cNvSpPr>
          <p:nvPr>
            <p:ph sz="half" idx="2"/>
          </p:nvPr>
        </p:nvSpPr>
        <p:spPr>
          <a:xfrm>
            <a:off x="457200" y="2174874"/>
            <a:ext cx="4040188" cy="3558381"/>
          </a:xfrm>
          <a:solidFill>
            <a:srgbClr val="FFC000"/>
          </a:solidFill>
        </p:spPr>
        <p:txBody>
          <a:bodyPr>
            <a:normAutofit fontScale="85000" lnSpcReduction="20000"/>
          </a:bodyPr>
          <a:lstStyle/>
          <a:p>
            <a:pPr marL="0" indent="0">
              <a:buNone/>
            </a:pPr>
            <a:r>
              <a:rPr lang="es-CO" b="1" dirty="0" smtClean="0"/>
              <a:t>Pueden </a:t>
            </a:r>
            <a:r>
              <a:rPr lang="es-CO" b="1" dirty="0"/>
              <a:t>hacer planes y preparativos para la muerte, pues saben que deben enfrentarla. </a:t>
            </a:r>
            <a:endParaRPr lang="es-CO" b="1" dirty="0" smtClean="0"/>
          </a:p>
          <a:p>
            <a:endParaRPr lang="es-CO" b="1" dirty="0" smtClean="0"/>
          </a:p>
          <a:p>
            <a:pPr marL="0" indent="0">
              <a:buNone/>
            </a:pPr>
            <a:r>
              <a:rPr lang="es-CO" b="1" dirty="0" smtClean="0"/>
              <a:t>El </a:t>
            </a:r>
            <a:r>
              <a:rPr lang="es-CO" b="1" dirty="0"/>
              <a:t>amor, el odio y la envidia son, por lo general, las emociones fuertes y dominantes durante la vida </a:t>
            </a:r>
            <a:endParaRPr lang="es-CO" b="1" dirty="0" smtClean="0"/>
          </a:p>
          <a:p>
            <a:pPr marL="0" indent="0">
              <a:buNone/>
            </a:pPr>
            <a:endParaRPr lang="es-CO" b="1" dirty="0" smtClean="0"/>
          </a:p>
          <a:p>
            <a:pPr marL="0" indent="0">
              <a:buNone/>
            </a:pPr>
            <a:r>
              <a:rPr lang="es-CO" b="1" dirty="0" smtClean="0"/>
              <a:t>Cuando </a:t>
            </a:r>
            <a:r>
              <a:rPr lang="es-CO" b="1" dirty="0"/>
              <a:t>una persona vive, desempeña un papel y puede disfrutar de la recompensa de sus trabajos.  </a:t>
            </a:r>
          </a:p>
        </p:txBody>
      </p:sp>
      <p:sp>
        <p:nvSpPr>
          <p:cNvPr id="6" name="5 Marcador de texto"/>
          <p:cNvSpPr>
            <a:spLocks noGrp="1"/>
          </p:cNvSpPr>
          <p:nvPr>
            <p:ph type="body" sz="quarter" idx="3"/>
          </p:nvPr>
        </p:nvSpPr>
        <p:spPr>
          <a:xfrm>
            <a:off x="4595677" y="1340768"/>
            <a:ext cx="4041775" cy="639762"/>
          </a:xfrm>
          <a:solidFill>
            <a:srgbClr val="92D050"/>
          </a:solidFill>
        </p:spPr>
        <p:txBody>
          <a:bodyPr>
            <a:normAutofit fontScale="40000" lnSpcReduction="20000"/>
          </a:bodyPr>
          <a:lstStyle/>
          <a:p>
            <a:r>
              <a:rPr lang="es-CO" dirty="0" smtClean="0"/>
              <a:t>     </a:t>
            </a:r>
            <a:r>
              <a:rPr lang="es-CO" sz="6700" dirty="0" smtClean="0"/>
              <a:t>Los que están muertos</a:t>
            </a:r>
            <a:endParaRPr lang="es-CO" sz="6700" dirty="0"/>
          </a:p>
        </p:txBody>
      </p:sp>
      <p:sp>
        <p:nvSpPr>
          <p:cNvPr id="7" name="6 Marcador de contenido"/>
          <p:cNvSpPr>
            <a:spLocks noGrp="1"/>
          </p:cNvSpPr>
          <p:nvPr>
            <p:ph sz="quarter" idx="4"/>
          </p:nvPr>
        </p:nvSpPr>
        <p:spPr>
          <a:xfrm>
            <a:off x="4645025" y="2174875"/>
            <a:ext cx="4041775" cy="3558381"/>
          </a:xfrm>
          <a:solidFill>
            <a:srgbClr val="FFC000"/>
          </a:solidFill>
        </p:spPr>
        <p:txBody>
          <a:bodyPr>
            <a:normAutofit fontScale="92500" lnSpcReduction="10000"/>
          </a:bodyPr>
          <a:lstStyle/>
          <a:p>
            <a:pPr marL="0" indent="0">
              <a:buNone/>
            </a:pPr>
            <a:r>
              <a:rPr lang="es-CO" dirty="0" smtClean="0"/>
              <a:t>No pueden hacer planes para la vida, pues están inconscientes.</a:t>
            </a:r>
            <a:endParaRPr lang="es-CO" b="1" dirty="0"/>
          </a:p>
          <a:p>
            <a:endParaRPr lang="es-CO" dirty="0" smtClean="0"/>
          </a:p>
          <a:p>
            <a:pPr marL="0" indent="0">
              <a:buNone/>
            </a:pPr>
            <a:r>
              <a:rPr lang="es-CO" dirty="0" smtClean="0"/>
              <a:t>El </a:t>
            </a:r>
            <a:r>
              <a:rPr lang="es-CO" dirty="0"/>
              <a:t>amor, el </a:t>
            </a:r>
            <a:r>
              <a:rPr lang="es-CO" dirty="0" smtClean="0"/>
              <a:t>odio, </a:t>
            </a:r>
            <a:r>
              <a:rPr lang="es-CO" dirty="0"/>
              <a:t>la envidia </a:t>
            </a:r>
            <a:r>
              <a:rPr lang="es-CO" dirty="0" smtClean="0"/>
              <a:t>y las </a:t>
            </a:r>
            <a:r>
              <a:rPr lang="es-CO" dirty="0"/>
              <a:t>emociones fuertes </a:t>
            </a:r>
            <a:r>
              <a:rPr lang="es-CO" dirty="0" smtClean="0"/>
              <a:t>que predominaban en su vida desaparecieron con la muerte.</a:t>
            </a:r>
          </a:p>
          <a:p>
            <a:endParaRPr lang="es-CO" dirty="0" smtClean="0"/>
          </a:p>
          <a:p>
            <a:pPr marL="0" indent="0">
              <a:buNone/>
            </a:pPr>
            <a:r>
              <a:rPr lang="es-CO" dirty="0" smtClean="0"/>
              <a:t>Pero </a:t>
            </a:r>
            <a:r>
              <a:rPr lang="es-CO" dirty="0"/>
              <a:t>con la muerte terminan sus funciones. </a:t>
            </a:r>
          </a:p>
        </p:txBody>
      </p:sp>
      <p:sp>
        <p:nvSpPr>
          <p:cNvPr id="8" name="7 Rectángulo"/>
          <p:cNvSpPr/>
          <p:nvPr/>
        </p:nvSpPr>
        <p:spPr>
          <a:xfrm>
            <a:off x="827584" y="5937579"/>
            <a:ext cx="7776864" cy="954107"/>
          </a:xfrm>
          <a:prstGeom prst="rect">
            <a:avLst/>
          </a:prstGeom>
        </p:spPr>
        <p:txBody>
          <a:bodyPr wrap="square">
            <a:spAutoFit/>
          </a:bodyPr>
          <a:lstStyle/>
          <a:p>
            <a:pPr algn="ctr"/>
            <a:r>
              <a:rPr lang="es-CO" dirty="0"/>
              <a:t> </a:t>
            </a:r>
            <a:r>
              <a:rPr lang="es-CO" sz="2800" b="1" i="1" dirty="0">
                <a:solidFill>
                  <a:srgbClr val="FF0000"/>
                </a:solidFill>
              </a:rPr>
              <a:t>De esa manera se llama la atención a cada pasión por separado. </a:t>
            </a:r>
          </a:p>
        </p:txBody>
      </p:sp>
    </p:spTree>
    <p:extLst>
      <p:ext uri="{BB962C8B-B14F-4D97-AF65-F5344CB8AC3E}">
        <p14:creationId xmlns:p14="http://schemas.microsoft.com/office/powerpoint/2010/main" val="1940687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p:cTn id="7" dur="1000" fill="hold"/>
                                        <p:tgtEl>
                                          <p:spTgt spid="5">
                                            <p:bg/>
                                          </p:spTgt>
                                        </p:tgtEl>
                                        <p:attrNameLst>
                                          <p:attrName>ppt_w</p:attrName>
                                        </p:attrNameLst>
                                      </p:cBhvr>
                                      <p:tavLst>
                                        <p:tav tm="0">
                                          <p:val>
                                            <p:fltVal val="0"/>
                                          </p:val>
                                        </p:tav>
                                        <p:tav tm="100000">
                                          <p:val>
                                            <p:strVal val="#ppt_w"/>
                                          </p:val>
                                        </p:tav>
                                      </p:tavLst>
                                    </p:anim>
                                    <p:anim calcmode="lin" valueType="num">
                                      <p:cBhvr>
                                        <p:cTn id="8" dur="1000" fill="hold"/>
                                        <p:tgtEl>
                                          <p:spTgt spid="5">
                                            <p:bg/>
                                          </p:spTgt>
                                        </p:tgtEl>
                                        <p:attrNameLst>
                                          <p:attrName>ppt_h</p:attrName>
                                        </p:attrNameLst>
                                      </p:cBhvr>
                                      <p:tavLst>
                                        <p:tav tm="0">
                                          <p:val>
                                            <p:fltVal val="0"/>
                                          </p:val>
                                        </p:tav>
                                        <p:tav tm="100000">
                                          <p:val>
                                            <p:strVal val="#ppt_h"/>
                                          </p:val>
                                        </p:tav>
                                      </p:tavLst>
                                    </p:anim>
                                    <p:anim calcmode="lin" valueType="num">
                                      <p:cBhvr>
                                        <p:cTn id="9" dur="1000" fill="hold"/>
                                        <p:tgtEl>
                                          <p:spTgt spid="5">
                                            <p:bg/>
                                          </p:spTgt>
                                        </p:tgtEl>
                                        <p:attrNameLst>
                                          <p:attrName>style.rotation</p:attrName>
                                        </p:attrNameLst>
                                      </p:cBhvr>
                                      <p:tavLst>
                                        <p:tav tm="0">
                                          <p:val>
                                            <p:fltVal val="90"/>
                                          </p:val>
                                        </p:tav>
                                        <p:tav tm="100000">
                                          <p:val>
                                            <p:fltVal val="0"/>
                                          </p:val>
                                        </p:tav>
                                      </p:tavLst>
                                    </p:anim>
                                    <p:animEffect transition="in" filter="fade">
                                      <p:cBhvr>
                                        <p:cTn id="10" dur="1000"/>
                                        <p:tgtEl>
                                          <p:spTgt spid="5">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 calcmode="lin" valueType="num">
                                      <p:cBhvr>
                                        <p:cTn id="15"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bg/>
                                          </p:spTgt>
                                        </p:tgtEl>
                                        <p:attrNameLst>
                                          <p:attrName>style.visibility</p:attrName>
                                        </p:attrNameLst>
                                      </p:cBhvr>
                                      <p:to>
                                        <p:strVal val="visible"/>
                                      </p:to>
                                    </p:set>
                                    <p:anim calcmode="lin" valueType="num">
                                      <p:cBhvr>
                                        <p:cTn id="23" dur="1000" fill="hold"/>
                                        <p:tgtEl>
                                          <p:spTgt spid="6">
                                            <p:bg/>
                                          </p:spTgt>
                                        </p:tgtEl>
                                        <p:attrNameLst>
                                          <p:attrName>ppt_w</p:attrName>
                                        </p:attrNameLst>
                                      </p:cBhvr>
                                      <p:tavLst>
                                        <p:tav tm="0">
                                          <p:val>
                                            <p:fltVal val="0"/>
                                          </p:val>
                                        </p:tav>
                                        <p:tav tm="100000">
                                          <p:val>
                                            <p:strVal val="#ppt_w"/>
                                          </p:val>
                                        </p:tav>
                                      </p:tavLst>
                                    </p:anim>
                                    <p:anim calcmode="lin" valueType="num">
                                      <p:cBhvr>
                                        <p:cTn id="24" dur="1000" fill="hold"/>
                                        <p:tgtEl>
                                          <p:spTgt spid="6">
                                            <p:bg/>
                                          </p:spTgt>
                                        </p:tgtEl>
                                        <p:attrNameLst>
                                          <p:attrName>ppt_h</p:attrName>
                                        </p:attrNameLst>
                                      </p:cBhvr>
                                      <p:tavLst>
                                        <p:tav tm="0">
                                          <p:val>
                                            <p:fltVal val="0"/>
                                          </p:val>
                                        </p:tav>
                                        <p:tav tm="100000">
                                          <p:val>
                                            <p:strVal val="#ppt_h"/>
                                          </p:val>
                                        </p:tav>
                                      </p:tavLst>
                                    </p:anim>
                                    <p:anim calcmode="lin" valueType="num">
                                      <p:cBhvr>
                                        <p:cTn id="25" dur="1000" fill="hold"/>
                                        <p:tgtEl>
                                          <p:spTgt spid="6">
                                            <p:bg/>
                                          </p:spTgt>
                                        </p:tgtEl>
                                        <p:attrNameLst>
                                          <p:attrName>style.rotation</p:attrName>
                                        </p:attrNameLst>
                                      </p:cBhvr>
                                      <p:tavLst>
                                        <p:tav tm="0">
                                          <p:val>
                                            <p:fltVal val="90"/>
                                          </p:val>
                                        </p:tav>
                                        <p:tav tm="100000">
                                          <p:val>
                                            <p:fltVal val="0"/>
                                          </p:val>
                                        </p:tav>
                                      </p:tavLst>
                                    </p:anim>
                                    <p:animEffect transition="in" filter="fade">
                                      <p:cBhvr>
                                        <p:cTn id="26" dur="1000"/>
                                        <p:tgtEl>
                                          <p:spTgt spid="6">
                                            <p:bg/>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 calcmode="lin" valueType="num">
                                      <p:cBhvr>
                                        <p:cTn id="31"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bg/>
                                          </p:spTgt>
                                        </p:tgtEl>
                                        <p:attrNameLst>
                                          <p:attrName>style.visibility</p:attrName>
                                        </p:attrNameLst>
                                      </p:cBhvr>
                                      <p:to>
                                        <p:strVal val="visible"/>
                                      </p:to>
                                    </p:set>
                                    <p:anim calcmode="lin" valueType="num">
                                      <p:cBhvr>
                                        <p:cTn id="39" dur="1000" fill="hold"/>
                                        <p:tgtEl>
                                          <p:spTgt spid="3">
                                            <p:bg/>
                                          </p:spTgt>
                                        </p:tgtEl>
                                        <p:attrNameLst>
                                          <p:attrName>ppt_w</p:attrName>
                                        </p:attrNameLst>
                                      </p:cBhvr>
                                      <p:tavLst>
                                        <p:tav tm="0">
                                          <p:val>
                                            <p:fltVal val="0"/>
                                          </p:val>
                                        </p:tav>
                                        <p:tav tm="100000">
                                          <p:val>
                                            <p:strVal val="#ppt_w"/>
                                          </p:val>
                                        </p:tav>
                                      </p:tavLst>
                                    </p:anim>
                                    <p:anim calcmode="lin" valueType="num">
                                      <p:cBhvr>
                                        <p:cTn id="40" dur="1000" fill="hold"/>
                                        <p:tgtEl>
                                          <p:spTgt spid="3">
                                            <p:bg/>
                                          </p:spTgt>
                                        </p:tgtEl>
                                        <p:attrNameLst>
                                          <p:attrName>ppt_h</p:attrName>
                                        </p:attrNameLst>
                                      </p:cBhvr>
                                      <p:tavLst>
                                        <p:tav tm="0">
                                          <p:val>
                                            <p:fltVal val="0"/>
                                          </p:val>
                                        </p:tav>
                                        <p:tav tm="100000">
                                          <p:val>
                                            <p:strVal val="#ppt_h"/>
                                          </p:val>
                                        </p:tav>
                                      </p:tavLst>
                                    </p:anim>
                                    <p:anim calcmode="lin" valueType="num">
                                      <p:cBhvr>
                                        <p:cTn id="41" dur="1000" fill="hold"/>
                                        <p:tgtEl>
                                          <p:spTgt spid="3">
                                            <p:bg/>
                                          </p:spTgt>
                                        </p:tgtEl>
                                        <p:attrNameLst>
                                          <p:attrName>style.rotation</p:attrName>
                                        </p:attrNameLst>
                                      </p:cBhvr>
                                      <p:tavLst>
                                        <p:tav tm="0">
                                          <p:val>
                                            <p:fltVal val="90"/>
                                          </p:val>
                                        </p:tav>
                                        <p:tav tm="100000">
                                          <p:val>
                                            <p:fltVal val="0"/>
                                          </p:val>
                                        </p:tav>
                                      </p:tavLst>
                                    </p:anim>
                                    <p:animEffect transition="in" filter="fade">
                                      <p:cBhvr>
                                        <p:cTn id="42" dur="1000"/>
                                        <p:tgtEl>
                                          <p:spTgt spid="3">
                                            <p:bg/>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0" end="0"/>
                                            </p:txEl>
                                          </p:spTgt>
                                        </p:tgtEl>
                                        <p:attrNameLst>
                                          <p:attrName>style.visibility</p:attrName>
                                        </p:attrNameLst>
                                      </p:cBhvr>
                                      <p:to>
                                        <p:strVal val="visible"/>
                                      </p:to>
                                    </p:set>
                                    <p:anim calcmode="lin" valueType="num">
                                      <p:cBhvr>
                                        <p:cTn id="4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0" end="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7">
                                            <p:bg/>
                                          </p:spTgt>
                                        </p:tgtEl>
                                        <p:attrNameLst>
                                          <p:attrName>style.visibility</p:attrName>
                                        </p:attrNameLst>
                                      </p:cBhvr>
                                      <p:to>
                                        <p:strVal val="visible"/>
                                      </p:to>
                                    </p:set>
                                    <p:anim calcmode="lin" valueType="num">
                                      <p:cBhvr>
                                        <p:cTn id="55" dur="1000" fill="hold"/>
                                        <p:tgtEl>
                                          <p:spTgt spid="7">
                                            <p:bg/>
                                          </p:spTgt>
                                        </p:tgtEl>
                                        <p:attrNameLst>
                                          <p:attrName>ppt_w</p:attrName>
                                        </p:attrNameLst>
                                      </p:cBhvr>
                                      <p:tavLst>
                                        <p:tav tm="0">
                                          <p:val>
                                            <p:fltVal val="0"/>
                                          </p:val>
                                        </p:tav>
                                        <p:tav tm="100000">
                                          <p:val>
                                            <p:strVal val="#ppt_w"/>
                                          </p:val>
                                        </p:tav>
                                      </p:tavLst>
                                    </p:anim>
                                    <p:anim calcmode="lin" valueType="num">
                                      <p:cBhvr>
                                        <p:cTn id="56" dur="1000" fill="hold"/>
                                        <p:tgtEl>
                                          <p:spTgt spid="7">
                                            <p:bg/>
                                          </p:spTgt>
                                        </p:tgtEl>
                                        <p:attrNameLst>
                                          <p:attrName>ppt_h</p:attrName>
                                        </p:attrNameLst>
                                      </p:cBhvr>
                                      <p:tavLst>
                                        <p:tav tm="0">
                                          <p:val>
                                            <p:fltVal val="0"/>
                                          </p:val>
                                        </p:tav>
                                        <p:tav tm="100000">
                                          <p:val>
                                            <p:strVal val="#ppt_h"/>
                                          </p:val>
                                        </p:tav>
                                      </p:tavLst>
                                    </p:anim>
                                    <p:anim calcmode="lin" valueType="num">
                                      <p:cBhvr>
                                        <p:cTn id="57" dur="1000" fill="hold"/>
                                        <p:tgtEl>
                                          <p:spTgt spid="7">
                                            <p:bg/>
                                          </p:spTgt>
                                        </p:tgtEl>
                                        <p:attrNameLst>
                                          <p:attrName>style.rotation</p:attrName>
                                        </p:attrNameLst>
                                      </p:cBhvr>
                                      <p:tavLst>
                                        <p:tav tm="0">
                                          <p:val>
                                            <p:fltVal val="90"/>
                                          </p:val>
                                        </p:tav>
                                        <p:tav tm="100000">
                                          <p:val>
                                            <p:fltVal val="0"/>
                                          </p:val>
                                        </p:tav>
                                      </p:tavLst>
                                    </p:anim>
                                    <p:animEffect transition="in" filter="fade">
                                      <p:cBhvr>
                                        <p:cTn id="58" dur="1000"/>
                                        <p:tgtEl>
                                          <p:spTgt spid="7">
                                            <p:bg/>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7">
                                            <p:txEl>
                                              <p:pRg st="0" end="0"/>
                                            </p:txEl>
                                          </p:spTgt>
                                        </p:tgtEl>
                                        <p:attrNameLst>
                                          <p:attrName>style.visibility</p:attrName>
                                        </p:attrNameLst>
                                      </p:cBhvr>
                                      <p:to>
                                        <p:strVal val="visible"/>
                                      </p:to>
                                    </p:set>
                                    <p:anim calcmode="lin" valueType="num">
                                      <p:cBhvr>
                                        <p:cTn id="63" dur="1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64" dur="1000" fill="hold"/>
                                        <p:tgtEl>
                                          <p:spTgt spid="7">
                                            <p:txEl>
                                              <p:pRg st="0" end="0"/>
                                            </p:txEl>
                                          </p:spTgt>
                                        </p:tgtEl>
                                        <p:attrNameLst>
                                          <p:attrName>ppt_h</p:attrName>
                                        </p:attrNameLst>
                                      </p:cBhvr>
                                      <p:tavLst>
                                        <p:tav tm="0">
                                          <p:val>
                                            <p:fltVal val="0"/>
                                          </p:val>
                                        </p:tav>
                                        <p:tav tm="100000">
                                          <p:val>
                                            <p:strVal val="#ppt_h"/>
                                          </p:val>
                                        </p:tav>
                                      </p:tavLst>
                                    </p:anim>
                                    <p:anim calcmode="lin" valueType="num">
                                      <p:cBhvr>
                                        <p:cTn id="65" dur="1000" fill="hold"/>
                                        <p:tgtEl>
                                          <p:spTgt spid="7">
                                            <p:txEl>
                                              <p:pRg st="0" end="0"/>
                                            </p:txEl>
                                          </p:spTgt>
                                        </p:tgtEl>
                                        <p:attrNameLst>
                                          <p:attrName>style.rotation</p:attrName>
                                        </p:attrNameLst>
                                      </p:cBhvr>
                                      <p:tavLst>
                                        <p:tav tm="0">
                                          <p:val>
                                            <p:fltVal val="90"/>
                                          </p:val>
                                        </p:tav>
                                        <p:tav tm="100000">
                                          <p:val>
                                            <p:fltVal val="0"/>
                                          </p:val>
                                        </p:tav>
                                      </p:tavLst>
                                    </p:anim>
                                    <p:animEffect transition="in" filter="fade">
                                      <p:cBhvr>
                                        <p:cTn id="66" dur="1000"/>
                                        <p:tgtEl>
                                          <p:spTgt spid="7">
                                            <p:txEl>
                                              <p:pRg st="0" end="0"/>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nodeType="clickEffect">
                                  <p:stCondLst>
                                    <p:cond delay="0"/>
                                  </p:stCondLst>
                                  <p:childTnLst>
                                    <p:set>
                                      <p:cBhvr>
                                        <p:cTn id="70" dur="1" fill="hold">
                                          <p:stCondLst>
                                            <p:cond delay="0"/>
                                          </p:stCondLst>
                                        </p:cTn>
                                        <p:tgtEl>
                                          <p:spTgt spid="3">
                                            <p:txEl>
                                              <p:pRg st="2" end="2"/>
                                            </p:txEl>
                                          </p:spTgt>
                                        </p:tgtEl>
                                        <p:attrNameLst>
                                          <p:attrName>style.visibility</p:attrName>
                                        </p:attrNameLst>
                                      </p:cBhvr>
                                      <p:to>
                                        <p:strVal val="visible"/>
                                      </p:to>
                                    </p:set>
                                    <p:anim calcmode="lin" valueType="num">
                                      <p:cBhvr>
                                        <p:cTn id="7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7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73" dur="500"/>
                                        <p:tgtEl>
                                          <p:spTgt spid="3">
                                            <p:txEl>
                                              <p:pRg st="2" end="2"/>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nodeType="clickEffect">
                                  <p:stCondLst>
                                    <p:cond delay="0"/>
                                  </p:stCondLst>
                                  <p:childTnLst>
                                    <p:set>
                                      <p:cBhvr>
                                        <p:cTn id="77" dur="1" fill="hold">
                                          <p:stCondLst>
                                            <p:cond delay="0"/>
                                          </p:stCondLst>
                                        </p:cTn>
                                        <p:tgtEl>
                                          <p:spTgt spid="7">
                                            <p:txEl>
                                              <p:pRg st="2" end="2"/>
                                            </p:txEl>
                                          </p:spTgt>
                                        </p:tgtEl>
                                        <p:attrNameLst>
                                          <p:attrName>style.visibility</p:attrName>
                                        </p:attrNameLst>
                                      </p:cBhvr>
                                      <p:to>
                                        <p:strVal val="visible"/>
                                      </p:to>
                                    </p:set>
                                    <p:anim calcmode="lin" valueType="num">
                                      <p:cBhvr>
                                        <p:cTn id="78"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79"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80" dur="500"/>
                                        <p:tgtEl>
                                          <p:spTgt spid="7">
                                            <p:txEl>
                                              <p:pRg st="2" end="2"/>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nodeType="clickEffect">
                                  <p:stCondLst>
                                    <p:cond delay="0"/>
                                  </p:stCondLst>
                                  <p:childTnLst>
                                    <p:set>
                                      <p:cBhvr>
                                        <p:cTn id="84" dur="1" fill="hold">
                                          <p:stCondLst>
                                            <p:cond delay="0"/>
                                          </p:stCondLst>
                                        </p:cTn>
                                        <p:tgtEl>
                                          <p:spTgt spid="3">
                                            <p:txEl>
                                              <p:pRg st="4" end="4"/>
                                            </p:txEl>
                                          </p:spTgt>
                                        </p:tgtEl>
                                        <p:attrNameLst>
                                          <p:attrName>style.visibility</p:attrName>
                                        </p:attrNameLst>
                                      </p:cBhvr>
                                      <p:to>
                                        <p:strVal val="visible"/>
                                      </p:to>
                                    </p:set>
                                    <p:anim calcmode="lin" valueType="num">
                                      <p:cBhvr>
                                        <p:cTn id="8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87" dur="500"/>
                                        <p:tgtEl>
                                          <p:spTgt spid="3">
                                            <p:txEl>
                                              <p:pRg st="4" end="4"/>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53" presetClass="entr" presetSubtype="16" fill="hold" nodeType="clickEffect">
                                  <p:stCondLst>
                                    <p:cond delay="0"/>
                                  </p:stCondLst>
                                  <p:childTnLst>
                                    <p:set>
                                      <p:cBhvr>
                                        <p:cTn id="91" dur="1" fill="hold">
                                          <p:stCondLst>
                                            <p:cond delay="0"/>
                                          </p:stCondLst>
                                        </p:cTn>
                                        <p:tgtEl>
                                          <p:spTgt spid="7">
                                            <p:txEl>
                                              <p:pRg st="4" end="4"/>
                                            </p:txEl>
                                          </p:spTgt>
                                        </p:tgtEl>
                                        <p:attrNameLst>
                                          <p:attrName>style.visibility</p:attrName>
                                        </p:attrNameLst>
                                      </p:cBhvr>
                                      <p:to>
                                        <p:strVal val="visible"/>
                                      </p:to>
                                    </p:set>
                                    <p:anim calcmode="lin" valueType="num">
                                      <p:cBhvr>
                                        <p:cTn id="92" dur="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93" dur="500" fill="hold"/>
                                        <p:tgtEl>
                                          <p:spTgt spid="7">
                                            <p:txEl>
                                              <p:pRg st="4" end="4"/>
                                            </p:txEl>
                                          </p:spTgt>
                                        </p:tgtEl>
                                        <p:attrNameLst>
                                          <p:attrName>ppt_h</p:attrName>
                                        </p:attrNameLst>
                                      </p:cBhvr>
                                      <p:tavLst>
                                        <p:tav tm="0">
                                          <p:val>
                                            <p:fltVal val="0"/>
                                          </p:val>
                                        </p:tav>
                                        <p:tav tm="100000">
                                          <p:val>
                                            <p:strVal val="#ppt_h"/>
                                          </p:val>
                                        </p:tav>
                                      </p:tavLst>
                                    </p:anim>
                                    <p:animEffect transition="in" filter="fade">
                                      <p:cBhvr>
                                        <p:cTn id="94" dur="500"/>
                                        <p:tgtEl>
                                          <p:spTgt spid="7">
                                            <p:txEl>
                                              <p:pRg st="4" end="4"/>
                                            </p:txEl>
                                          </p:spTgt>
                                        </p:tgtEl>
                                      </p:cBhvr>
                                    </p:animEffect>
                                  </p:childTnLst>
                                </p:cTn>
                              </p:par>
                            </p:childTnLst>
                          </p:cTn>
                        </p:par>
                      </p:childTnLst>
                    </p:cTn>
                  </p:par>
                  <p:par>
                    <p:cTn id="95" fill="hold">
                      <p:stCondLst>
                        <p:cond delay="indefinite"/>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p:cTn id="99" dur="500" fill="hold"/>
                                        <p:tgtEl>
                                          <p:spTgt spid="8"/>
                                        </p:tgtEl>
                                        <p:attrNameLst>
                                          <p:attrName>ppt_w</p:attrName>
                                        </p:attrNameLst>
                                      </p:cBhvr>
                                      <p:tavLst>
                                        <p:tav tm="0">
                                          <p:val>
                                            <p:fltVal val="0"/>
                                          </p:val>
                                        </p:tav>
                                        <p:tav tm="100000">
                                          <p:val>
                                            <p:strVal val="#ppt_w"/>
                                          </p:val>
                                        </p:tav>
                                      </p:tavLst>
                                    </p:anim>
                                    <p:anim calcmode="lin" valueType="num">
                                      <p:cBhvr>
                                        <p:cTn id="100" dur="500" fill="hold"/>
                                        <p:tgtEl>
                                          <p:spTgt spid="8"/>
                                        </p:tgtEl>
                                        <p:attrNameLst>
                                          <p:attrName>ppt_h</p:attrName>
                                        </p:attrNameLst>
                                      </p:cBhvr>
                                      <p:tavLst>
                                        <p:tav tm="0">
                                          <p:val>
                                            <p:fltVal val="0"/>
                                          </p:val>
                                        </p:tav>
                                        <p:tav tm="100000">
                                          <p:val>
                                            <p:strVal val="#ppt_h"/>
                                          </p:val>
                                        </p:tav>
                                      </p:tavLst>
                                    </p:anim>
                                    <p:animEffect transition="in" filter="fade">
                                      <p:cBhvr>
                                        <p:cTn id="10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P spid="3" grpId="0" uiExpand="1" build="p" animBg="1"/>
      <p:bldP spid="6" grpId="0" build="p" animBg="1"/>
      <p:bldP spid="7" grpId="0" uiExpand="1" build="p"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92500" lnSpcReduction="10000"/>
          </a:bodyPr>
          <a:lstStyle/>
          <a:p>
            <a:pPr marL="0" indent="0" algn="ctr">
              <a:buNone/>
            </a:pPr>
            <a:r>
              <a:rPr lang="es-CO" sz="3500" b="1" i="1" u="sng" dirty="0" smtClean="0">
                <a:solidFill>
                  <a:srgbClr val="FF0000"/>
                </a:solidFill>
              </a:rPr>
              <a:t>¿Aprueba Dios que se consulte a los muertos por medio de espiritistas?</a:t>
            </a:r>
          </a:p>
          <a:p>
            <a:pPr marL="0" indent="0" algn="ctr">
              <a:buNone/>
            </a:pPr>
            <a:endParaRPr lang="es-CO" dirty="0" smtClean="0">
              <a:solidFill>
                <a:srgbClr val="FF0000"/>
              </a:solidFill>
            </a:endParaRPr>
          </a:p>
          <a:p>
            <a:pPr marL="0" indent="0" algn="ctr">
              <a:buNone/>
            </a:pPr>
            <a:r>
              <a:rPr lang="es-CO" dirty="0" smtClean="0">
                <a:solidFill>
                  <a:srgbClr val="FF0000"/>
                </a:solidFill>
              </a:rPr>
              <a:t>Deut.18:10-12</a:t>
            </a:r>
            <a:r>
              <a:rPr lang="es-CO" dirty="0" smtClean="0"/>
              <a:t>.</a:t>
            </a:r>
            <a:r>
              <a:rPr lang="es-CO" b="1" baseline="30000" dirty="0"/>
              <a:t> </a:t>
            </a:r>
            <a:r>
              <a:rPr lang="es-CO" dirty="0" smtClean="0"/>
              <a:t>No </a:t>
            </a:r>
            <a:r>
              <a:rPr lang="es-CO" dirty="0"/>
              <a:t>sea hallado en tu tierra quien haga pasar su hijo o su hija por el fuego, ni practicante de adivinaciones, ni agorero, ni sortílego, ni hechicero, </a:t>
            </a:r>
            <a:r>
              <a:rPr lang="es-CO" b="1" baseline="30000" dirty="0" smtClean="0"/>
              <a:t>11 </a:t>
            </a:r>
            <a:r>
              <a:rPr lang="es-CO" dirty="0"/>
              <a:t>ni fraguador de encantamientos, ni quien pregunte a pitón, ni mago, ni quien pregunte a los muertos. </a:t>
            </a:r>
          </a:p>
          <a:p>
            <a:pPr marL="0" indent="0" algn="ctr">
              <a:buNone/>
            </a:pPr>
            <a:endParaRPr lang="es-CO" b="1" baseline="30000" dirty="0" smtClean="0"/>
          </a:p>
          <a:p>
            <a:pPr marL="0" indent="0" algn="ctr">
              <a:buNone/>
            </a:pPr>
            <a:r>
              <a:rPr lang="es-CO" b="1" baseline="30000" dirty="0" smtClean="0"/>
              <a:t>12 </a:t>
            </a:r>
            <a:r>
              <a:rPr lang="es-CO" i="1" dirty="0">
                <a:solidFill>
                  <a:srgbClr val="FF0000"/>
                </a:solidFill>
              </a:rPr>
              <a:t>Porque es abominación al SEÑOR cualquiera que hace estas cosas, y por estas abominaciones el SEÑOR tu Dios los echó de delante de ti.</a:t>
            </a:r>
          </a:p>
          <a:p>
            <a:endParaRPr lang="es-CO" dirty="0" smtClean="0"/>
          </a:p>
        </p:txBody>
      </p:sp>
    </p:spTree>
    <p:extLst>
      <p:ext uri="{BB962C8B-B14F-4D97-AF65-F5344CB8AC3E}">
        <p14:creationId xmlns:p14="http://schemas.microsoft.com/office/powerpoint/2010/main" val="2367961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CEAAkGBhAQEBIQEBASFRIQEBAPEBAQDxIUEBQPFBAVFBQQFBQXHCYeFxkjGRQUHy8gIycpLCwsFR4xNTAqNSYrLCkBCQoKDgwOGA8PGiwfHBwpLCwpKSksKSwsKSkpLCwsLCksLCkpKSwpLCksLCwpKSwpKSkpLCkpKSwsLCwsLCwsKf/AABEIALEBHQMBIgACEQEDEQH/xAAbAAABBQEBAAAAAAAAAAAAAAAAAQIDBAUGB//EADkQAAIBAgQDBgMGBgIDAAAAAAABAgMRBAUSITFBUQYTImFxgTKRoRRiscHR8BUjQlJTcpKiBxYk/8QAGQEBAAMBAQAAAAAAAAAAAAAAAAECAwQF/8QAJBEAAgICAgICAwEBAAAAAAAAAAECEQMhEjETQQRRImFxMhT/2gAMAwEAAhEDEQA/APG0hVEcKc1nXQiQtgC5BNCpBYEw1AUh1kFhLikFqFSX7Qtv3YQUgUhUv3YFFftAhSLAWFUQFIFCKI7T+7CokhEkUMjT8iR0fJfInp0SxLDu3AukOJnKmug7uPIsU6DlJK3M0Z5bpV2Sok8UYUqXkMnBF+rDcgdINCiq4DdBPUjYiuRRFDbfuw2UV+0OBgURpBZftDmKkRZVoTR+7A4IcBFihmlBpXQcxrJIaBxQmkRy8xkqytxLJMhtDmv3YQiddDHiC/FkWizcCNV4jlVXUrxZa0PZBO9yxHcTu+pCdEtWVnVaI1Xdx2IVmQGySo55SaZZWKHLFFQCeCCyM0I1r8n8h3fevyJMBhYyjfn6lv8Ahy6v/kjCTimbqWiiq6Hd/Hqi28u839Bry/z/AOpW4scmQKquq+Y5T8yT+GvqvkKssf3f+IpE2xsJFqlAbTyt/d+qNbL8lm2vD/2NYQTLJlzKcrdS2x09LsfKS4WRpdnMicIqTX1NrEVHFbGvH0ijyV0czHsYoWcVd3I8w7PSabtyOkwlZyLvHYcWV8jPJMVlEot3XMzcRh7HpucYDi7fgcRmWEs3sVZrF2c1VgVJR3NapQKVakUaLMpsCSUSJsoyoDkMTJYxKMhggZI4DCtkWMlw2KVWtJPcvMzsV8Rtj7KTdIjlUY24AdFHO22IAACBQTEAUTZfwj2LNhuV5fUqpaIN+dtvmbMezVaycpU43/ulY5ZySZ1wujmcYtysdTjexWI0ualSair2U936bHMTg07PZrijbHJSWjnyRaexoABoZlrDY6UFZRi/VP8AU6HPZxoU8NKnCN61LvJXvbVfluc1QoOclGPF7b8DtszyeniKVCn38VOhTULbK++5lJK1ZomcvDO3zpx9nJfmzb7ORhi5zhKMoaKcqicZ33XK1h+G7FU3tKpbrJzj+BoZXg8Lgqk5QnUnKVOVNqy0780zOXjRaKkZEKdnJeYyvVjTSbUvE+TJ4K7l69BuPpJxjdN78vQrjjyaReWibAYyEmlaf0PROyuTqpGU+UEm7rexy3ZTIlUael8VzvzPWcowMadOcV/avxO6UIwWijm6I6copJLp0K9fDOd7bpeRYcHeyJ8MrKXuZvWzLkzPw9LSieKGNj4E3odkWKwykmclnGUvd2O1KuLwykuBQ1jKjyjE4Rp8DNxWHseh47It3Ll0OEz3UpuGlrcNaOnlaMWu1wKjRclhnzI50zEggii5gqOqVitYuUKrp05zS3S2KTKT0jSr5etO3QxqsbOxSqZxUa3a43vbxX9ehpd05uKuk5W3k7LfqU8cof6Zz45O9kFKjKbUYpuT4JK7NyPYeagp1YvU1fR0NXL8olg0qkasHKXF7JKP3RuOzOpOE5a27cFq8uSHkp0jr462ZVWnhKKtKlBz6ON/mYeYV6ErJRjHe94LgUcZiXKTb4t/QqtnTCD7bOeUkh9SNvTkRi3BSNjIQkoSSknJXSd2r2v5Cd2+gd2+gJpm3S7TYl2p0bQjsoxilsl5tG7kecq+jEJauDc92zjKFSdKSnHZrgzTrZ3OrHTJQ431KnFTv/stzmyY0+kdmBrpvZ6bh6znFwpVqUYtcO7392zku3PZinTvWjNqTVmlSfdyaXFSXBmLg87r0/hm/fctZl2ulWoypVYJt8JqUk15tcGZQjKMtG01Fx2cq0FgbA7jzCajiNPDj1Gd8735+owQiibou0sxaLdPNZL+r2sZMFcniuTM3CJrCTNfBZrpbvvGXHqn1NylQjUcVaXFWt+ZyCvHodNkeNa0ar2jK/S6LQioyTReW0es9msuVOkpWd7bbHRYaXhnbpvf1Ocy3NlOC6aTYwWK8M78NDt8zSb3s5uyWrVjtZ8OnEi+1pR3b480UauOjFceRkYzM/Bff4uZHGyUjfjJMlgYWW5qpWVzZpVUyWqQomTI6sktxJVkihiazZVF0htaaqPTd+xwvaLJZQqSlJ3329DvMvo73KfaXL1KGroWWiydM8txNOxn1UbmaxUWzAxEzGao6SFb8DTo4NulKLt4ot7NNr1Rc7OZBTq6Z1Yt6rqKVtMfvSIu0eTLDy1UsTdrglFrfouRzNpuikoOapHLfYpqSUoyV3a7i7PfkzrMPhqcHGpUqRSitqf9UrIyKedYqzcnBqNtppb+gOt3q1O1306mmW5JfRzxjTVosZrmyqy2ctPRcPQzdc3dxnpXRy3CtSaK1RiEV6O504kFVERJNkZ0o8+fegAAJKGnoJsNgpVJKMItvokJCF9jq8lr0aEdmk+bfFmeLG8jq9HTknwVkOD7CyqL+dJwvygry+fAt/wLCYXTTrU7xndKu1wl0l0N3DZmmuLSXB28O/N2DEYfWmtXhlxW0oteh60Pj44qlv8Ap58s0276OTznsbKnapSeqnLzV1fh6mDnPZytQj3rWqm/61yfSS5HYVezMasdEcRU0wlqhHVdQ9FxaNLDYdT/AJNZqSppPTJfF5vqZ/8AIrbWjSXyJNUzyOwpv9rMvoUqr7lWTveK+FenQ584pR4umaRdqwEFYhAYE0JciEkiyGTEv0px4KPFbrzNLB15K1lt0twKOXRWq7fE6Gj3adlxtzOXJOjsitHW9mcztp1vZPzOynjFKErbXpvht0PLsvrTUlunH98TraGJa1JvjSlbfb2Ncc7RhkjW0FHGR1tarW28XUt1czjNaJWsttdo2b9OJxONVWL1tNRbdpNcfcioZhOzV9i+S30Tir2jb+0xhWspbeXA6TKsbqdrnBUKdSVppXV7X8zp8lU1JLS/ZG0dxplXqWjsu6T3Gyw8WOwzdkmmn0fEkm7GaBVow0shzqqu6lfoRYrH6X7nMdqM/VnFPkSkEcdmte8n7mJVkWMRiHKXq9jcynsLUrLVWl3ae8YrebXXojKe2bJmflvaavSgqUZJQvb4d9yLMJTqNuTbd/Y2c07N4XD1FDVVfhum1qTnfZPStkS5T2anXu6ktEOSjvUf5I55QfLS2awlWzhK9STen2L2W/A/Js7rMsTl+Gp/Z40ITfmnKTl1lLqc6sRTpu6pKLk9opcvS5rJ64lVhlkfKzM+y1qnwU3p6ysi3Q7OQXiqz9o8PS47F53bb6ckZlXMXJ7t2IX6R0+OMdNmhiMqoNeGNvNsxMXlzi9ty139STSW1+vTqyPFV1Ha7b5vl7FlyTKSWJrar9ma0FibE07P1VyG5sjzpR4ujSqSai7FJV5cNT5/XiXK78L9DOIwMtmWzfyLtG6L0VU502tLXOx0mGr0+OHxC7u+ruqylGUP9ZcbHn8Gvc6PKe0VOnBQrU5Ttzg0tuh6OPJ6ZySj9HY0Ianqp1IuXB+JNNfiJnla1PWrKpTX06Mr5Z2jw1WDVOMac+UZNa2vu+ZnZ7ivAo20tq1nJtt+bOqU0oMx4ts4/NsW6k7vkUCzjIWlv7lY8du9nYwAAIIAcho5AsiejXceBe+2uy3sZsZ2HpmUopnTCRqYPNZwmnF8+HJnomTZnCpTtJO9lt080zyqD3Xqb+X53VpOMfiiuSf0KVW0Wls7iWJpaamGrSVm7023ZWfK/I5mph3CTWpW5Svsa0MMsZHVFJSXFSe0l5eZrZHVwdCk1NU22n8VJS392ZuSj+RVPVUZ0KtJUoQpNuV9Tstm/U2MHm9ei0rNJ7vVC31aINWHqYjDui4tTklOEEo20vd25HXZzh6c5RqcKdKL0xk9r/mWjNJf0dsWhmc5qPe0pLV8MoLl53YzG4msuFnFclbVY8zznt5V7+SpTvFOytw2Zfyzt027VrRsrvfiXt1aRbxJ6fZcxWaVHWl3mHkoJNfC7X5Sujna2RYrEVPDFd299cmlFR82dNR/8irTKmow0yd/E7teZkZ32jrVlpoxShwtFcfMz5ssviSXQzAZXhsM3K6rVo7cUlF/dXM6HIcbS73/AOiem6VoqS1W9OR5tUpVHUWq+q6d+f0L2b5diJ2qQa0xXJpSX6l4yb67DhT2ej5pluGqS7ylCq7cN4u/rd2MrNc0WGhpirzktlstK6vocthM2qUUozqzjtzXF+pDjMyoO8p1XJvjs9TfqVhlmns2Xx4ySbeipOpOU21Hf+7kr87mfi8bGCag7yfxT/JeRHj841eGC0w6Li/UypSuaKNu2Rm+RGC4wHSqXY+NWyt1/AgA1o87m+y8sXa75vZeSKkp73GgKJc3JUPnUuMaALgq3fZoYqL07cuJQNZwurGfiqGlmWKS6NssfZE7DqcyMVI600jnLcYylvBSut/De/0H18VOSWpu66t3+pHgsdUpPVFtLmupaxOaOo72V/NL8iJzX2WhFmdU33vciLdWs2rfpYglEyLSixgg6wliSjQgqDSSQoSfBXIslJjEieESWnldV8IP5x/Ut0MqqrjFe8o/qUbRvCLKUtti9Sjw39+Y/E4Kag3aFlx8cXL5FbCVVazZm9o1ejoslzV0pJb3Urr18zsu7wuOjpUe7qO7cqcVx56lzOIyrOKdHatSU4uy1W8a8zvsozTB/HRteS+B+GXtcokZys1cl7OYPB2l3jnUSfjlsvZLgYPb7MJXhGFRKNS7fiS26Ir5/wBsIr+VTutXxqSV0uZwOc9oHNKmknGDelu7t5FmlLSKxbX5M0ng8PzivO7/AB23IsXhcM4tRSjJrim3+NjmZ42bfxMI42a/qZsotKjNzt2XMJPRO07WfOykr8jSqZnOEr1JOUP6UvCmYc8dKStKzXok/mhkqjst37shws6MXyXFUbmHx6k3NpqK+GMXZP8A2fMHnkpXTbs3wUmrLkjFWJajpXAWDVvMpwo2j8i6+/Zt4ylKpC8Hdp34mLiZvg0JSxU4vwya9yOrWcndlowaKZc6lHWmRgDQhqcLAAAEC2EHBYFqECw5IcRZZRNdKxDjqN436EyZJJXTRxJ07Ol7MBoWM2uBJiadmQncnezjapj+8JKZAOUiHstB0yzoE0EPetB3zKcWb+SJLYGR94Hek0yecR4DVVDvUNjlH7HC3G96HekUSpr7HXJ8Da/uVZVBkKrT2Y42ikpqzag5XbfDhHqPpV3ve1+TT3KVPETtfii9g8NGo1d7vbijBxNLsqYzFtX33fzMqTLeZw01JRvfS7XGYHBSrS0xlFO17zlZHRCNI58krZWAdONm10bW3DYaXMgFchDTyvLqc96k7LouJKVi6M0Ezs6GXYCK+C76ym3f2uSVMswMrfy0v9ZOPzsy/jZTyI5vBYNOnqsndteexFjFFKyVrG3nOGp04LuUlZ7xW79TCxGM1IwlGSls9DHkxvFXspsQViFziAUQAB9wuMFsRRfkOuFxEI2KHI7aOVr+0dWyZyi4rZtWTN2NG25BUxiim+7qWW7ajt8zhNLZ55i8G4TcHJNxdtiJYfzNTvY1MRKpovHVq0t2+ZtVcxqd25LD0lFc9Kex0c6NPGn2jkfs3mNdDzNnIdc60pqMJbO6lFOO75I6Grl05q2mlHlaMFcSy8XTKqEWcJUjYYjRzjL3RqSg+RnGsXaMpqmK0NACxRjkhoqYMD0IKhBUAKxorYgDZZwtaz34Biam+xWFuV47ssp6oJSvxAQc91wWxYoIIAAAOU2NAAlWIl1FWKmv6mQgW5MikTSxc3xkyJiAQ22SAABAAAFAEFuIKgDV7M4SNXERhJbOMvojrp9i8O97fJ2/M53sS7YhuyfgfF+nA7rV5FJOmDzZdpcX/nl9P0G1u0WKnFxlWk4tWa24fIzgLUCWGIlHhJq5K8yquLi6ktL4rkVQJJtlrC5lVpJqnNxT3dkvzRYXaPFf5pfT9DNAUiCfEY6pUblOTk3xbIAAAAAAAFEAAAAAAAAAAAAAAAAAAAAAAAAAAAAAAAAAAAAAAAAAAJKFeUJKUJOMlwaL3/sWK/zS+n6GaAAAAAAAAAAAAAAAAAAAAAAAAAAAAAAAAAAAAAAAAAAAAAAAAAAAAAAAAAAAAAAAAAAAAAAAAAAAAAAAAAAAAAAAAAAAAAAAAAAAAAAAAAAAAAAAAAAAAAAAAAAAAAAAAAAAAAB//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hAQEBIQEBASFRIQEBAPEBAQDxIUEBQPFBAVFBQQFBQXHCYeFxkjGRQUHy8gIycpLCwsFR4xNTAqNSYrLCkBCQoKDgwOGA8PGiwfHBwpLCwpKSksKSwsKSkpLCwsLCksLCkpKSwpLCksLCwpKSwpKSkpLCkpKSwsLCwsLCwsKf/AABEIALEBHQMBIgACEQEDEQH/xAAbAAABBQEBAAAAAAAAAAAAAAAAAQIDBAUGB//EADkQAAIBAgQDBgMGBgIDAAAAAAABAgMRBAUSITFBUQYTImFxgTKRoRRiscHR8BUjQlJTcpKiBxYk/8QAGQEBAAMBAQAAAAAAAAAAAAAAAAECAwQF/8QAJBEAAgICAgICAwEBAAAAAAAAAAECEQMhEjETQQRRImFxMhT/2gAMAwEAAhEDEQA/APG0hVEcKc1nXQiQtgC5BNCpBYEw1AUh1kFhLikFqFSX7Qtv3YQUgUhUv3YFFftAhSLAWFUQFIFCKI7T+7CokhEkUMjT8iR0fJfInp0SxLDu3AukOJnKmug7uPIsU6DlJK3M0Z5bpV2Sok8UYUqXkMnBF+rDcgdINCiq4DdBPUjYiuRRFDbfuw2UV+0OBgURpBZftDmKkRZVoTR+7A4IcBFihmlBpXQcxrJIaBxQmkRy8xkqytxLJMhtDmv3YQiddDHiC/FkWizcCNV4jlVXUrxZa0PZBO9yxHcTu+pCdEtWVnVaI1Xdx2IVmQGySo55SaZZWKHLFFQCeCCyM0I1r8n8h3fevyJMBhYyjfn6lv8Ahy6v/kjCTimbqWiiq6Hd/Hqi28u839Bry/z/AOpW4scmQKquq+Y5T8yT+GvqvkKssf3f+IpE2xsJFqlAbTyt/d+qNbL8lm2vD/2NYQTLJlzKcrdS2x09LsfKS4WRpdnMicIqTX1NrEVHFbGvH0ijyV0czHsYoWcVd3I8w7PSabtyOkwlZyLvHYcWV8jPJMVlEot3XMzcRh7HpucYDi7fgcRmWEs3sVZrF2c1VgVJR3NapQKVakUaLMpsCSUSJsoyoDkMTJYxKMhggZI4DCtkWMlw2KVWtJPcvMzsV8Rtj7KTdIjlUY24AdFHO22IAACBQTEAUTZfwj2LNhuV5fUqpaIN+dtvmbMezVaycpU43/ulY5ZySZ1wujmcYtysdTjexWI0ualSair2U936bHMTg07PZrijbHJSWjnyRaexoABoZlrDY6UFZRi/VP8AU6HPZxoU8NKnCN61LvJXvbVfluc1QoOclGPF7b8DtszyeniKVCn38VOhTULbK++5lJK1ZomcvDO3zpx9nJfmzb7ORhi5zhKMoaKcqicZ33XK1h+G7FU3tKpbrJzj+BoZXg8Lgqk5QnUnKVOVNqy0780zOXjRaKkZEKdnJeYyvVjTSbUvE+TJ4K7l69BuPpJxjdN78vQrjjyaReWibAYyEmlaf0PROyuTqpGU+UEm7rexy3ZTIlUael8VzvzPWcowMadOcV/avxO6UIwWijm6I6copJLp0K9fDOd7bpeRYcHeyJ8MrKXuZvWzLkzPw9LSieKGNj4E3odkWKwykmclnGUvd2O1KuLwykuBQ1jKjyjE4Rp8DNxWHseh47It3Ll0OEz3UpuGlrcNaOnlaMWu1wKjRclhnzI50zEggii5gqOqVitYuUKrp05zS3S2KTKT0jSr5etO3QxqsbOxSqZxUa3a43vbxX9ehpd05uKuk5W3k7LfqU8cof6Zz45O9kFKjKbUYpuT4JK7NyPYeagp1YvU1fR0NXL8olg0qkasHKXF7JKP3RuOzOpOE5a27cFq8uSHkp0jr462ZVWnhKKtKlBz6ON/mYeYV6ErJRjHe94LgUcZiXKTb4t/QqtnTCD7bOeUkh9SNvTkRi3BSNjIQkoSSknJXSd2r2v5Cd2+gd2+gJpm3S7TYl2p0bQjsoxilsl5tG7kecq+jEJauDc92zjKFSdKSnHZrgzTrZ3OrHTJQ431KnFTv/stzmyY0+kdmBrpvZ6bh6znFwpVqUYtcO7392zku3PZinTvWjNqTVmlSfdyaXFSXBmLg87r0/hm/fctZl2ulWoypVYJt8JqUk15tcGZQjKMtG01Fx2cq0FgbA7jzCajiNPDj1Gd8735+owQiibou0sxaLdPNZL+r2sZMFcniuTM3CJrCTNfBZrpbvvGXHqn1NylQjUcVaXFWt+ZyCvHodNkeNa0ar2jK/S6LQioyTReW0es9msuVOkpWd7bbHRYaXhnbpvf1Ocy3NlOC6aTYwWK8M78NDt8zSb3s5uyWrVjtZ8OnEi+1pR3b480UauOjFceRkYzM/Bff4uZHGyUjfjJMlgYWW5qpWVzZpVUyWqQomTI6sktxJVkihiazZVF0htaaqPTd+xwvaLJZQqSlJ3329DvMvo73KfaXL1KGroWWiydM8txNOxn1UbmaxUWzAxEzGao6SFb8DTo4NulKLt4ot7NNr1Rc7OZBTq6Z1Yt6rqKVtMfvSIu0eTLDy1UsTdrglFrfouRzNpuikoOapHLfYpqSUoyV3a7i7PfkzrMPhqcHGpUqRSitqf9UrIyKedYqzcnBqNtppb+gOt3q1O1306mmW5JfRzxjTVosZrmyqy2ctPRcPQzdc3dxnpXRy3CtSaK1RiEV6O504kFVERJNkZ0o8+fegAAJKGnoJsNgpVJKMItvokJCF9jq8lr0aEdmk+bfFmeLG8jq9HTknwVkOD7CyqL+dJwvygry+fAt/wLCYXTTrU7xndKu1wl0l0N3DZmmuLSXB28O/N2DEYfWmtXhlxW0oteh60Pj44qlv8Ap58s0276OTznsbKnapSeqnLzV1fh6mDnPZytQj3rWqm/61yfSS5HYVezMasdEcRU0wlqhHVdQ9FxaNLDYdT/AJNZqSppPTJfF5vqZ/8AIrbWjSXyJNUzyOwpv9rMvoUqr7lWTveK+FenQ584pR4umaRdqwEFYhAYE0JciEkiyGTEv0px4KPFbrzNLB15K1lt0twKOXRWq7fE6Gj3adlxtzOXJOjsitHW9mcztp1vZPzOynjFKErbXpvht0PLsvrTUlunH98TraGJa1JvjSlbfb2Ncc7RhkjW0FHGR1tarW28XUt1czjNaJWsttdo2b9OJxONVWL1tNRbdpNcfcioZhOzV9i+S30Tir2jb+0xhWspbeXA6TKsbqdrnBUKdSVppXV7X8zp8lU1JLS/ZG0dxplXqWjsu6T3Gyw8WOwzdkmmn0fEkm7GaBVow0shzqqu6lfoRYrH6X7nMdqM/VnFPkSkEcdmte8n7mJVkWMRiHKXq9jcynsLUrLVWl3ae8YrebXXojKe2bJmflvaavSgqUZJQvb4d9yLMJTqNuTbd/Y2c07N4XD1FDVVfhum1qTnfZPStkS5T2anXu6ktEOSjvUf5I55QfLS2awlWzhK9STen2L2W/A/Js7rMsTl+Gp/Z40ITfmnKTl1lLqc6sRTpu6pKLk9opcvS5rJ64lVhlkfKzM+y1qnwU3p6ysi3Q7OQXiqz9o8PS47F53bb6ckZlXMXJ7t2IX6R0+OMdNmhiMqoNeGNvNsxMXlzi9ty139STSW1+vTqyPFV1Ha7b5vl7FlyTKSWJrar9ma0FibE07P1VyG5sjzpR4ujSqSai7FJV5cNT5/XiXK78L9DOIwMtmWzfyLtG6L0VU502tLXOx0mGr0+OHxC7u+ruqylGUP9ZcbHn8Gvc6PKe0VOnBQrU5Ttzg0tuh6OPJ6ZySj9HY0Ianqp1IuXB+JNNfiJnla1PWrKpTX06Mr5Z2jw1WDVOMac+UZNa2vu+ZnZ7ivAo20tq1nJtt+bOqU0oMx4ts4/NsW6k7vkUCzjIWlv7lY8du9nYwAAIIAcho5AsiejXceBe+2uy3sZsZ2HpmUopnTCRqYPNZwmnF8+HJnomTZnCpTtJO9lt080zyqD3Xqb+X53VpOMfiiuSf0KVW0Wls7iWJpaamGrSVm7023ZWfK/I5mph3CTWpW5Svsa0MMsZHVFJSXFSe0l5eZrZHVwdCk1NU22n8VJS392ZuSj+RVPVUZ0KtJUoQpNuV9Tstm/U2MHm9ei0rNJ7vVC31aINWHqYjDui4tTklOEEo20vd25HXZzh6c5RqcKdKL0xk9r/mWjNJf0dsWhmc5qPe0pLV8MoLl53YzG4msuFnFclbVY8zznt5V7+SpTvFOytw2Zfyzt027VrRsrvfiXt1aRbxJ6fZcxWaVHWl3mHkoJNfC7X5Sujna2RYrEVPDFd299cmlFR82dNR/8irTKmow0yd/E7teZkZ32jrVlpoxShwtFcfMz5ssviSXQzAZXhsM3K6rVo7cUlF/dXM6HIcbS73/AOiem6VoqS1W9OR5tUpVHUWq+q6d+f0L2b5diJ2qQa0xXJpSX6l4yb67DhT2ej5pluGqS7ylCq7cN4u/rd2MrNc0WGhpirzktlstK6vocthM2qUUozqzjtzXF+pDjMyoO8p1XJvjs9TfqVhlmns2Xx4ySbeipOpOU21Hf+7kr87mfi8bGCag7yfxT/JeRHj841eGC0w6Li/UypSuaKNu2Rm+RGC4wHSqXY+NWyt1/AgA1o87m+y8sXa75vZeSKkp73GgKJc3JUPnUuMaALgq3fZoYqL07cuJQNZwurGfiqGlmWKS6NssfZE7DqcyMVI600jnLcYylvBSut/De/0H18VOSWpu66t3+pHgsdUpPVFtLmupaxOaOo72V/NL8iJzX2WhFmdU33vciLdWs2rfpYglEyLSixgg6wliSjQgqDSSQoSfBXIslJjEieESWnldV8IP5x/Ut0MqqrjFe8o/qUbRvCLKUtti9Sjw39+Y/E4Kag3aFlx8cXL5FbCVVazZm9o1ejoslzV0pJb3Urr18zsu7wuOjpUe7qO7cqcVx56lzOIyrOKdHatSU4uy1W8a8zvsozTB/HRteS+B+GXtcokZys1cl7OYPB2l3jnUSfjlsvZLgYPb7MJXhGFRKNS7fiS26Ir5/wBsIr+VTutXxqSV0uZwOc9oHNKmknGDelu7t5FmlLSKxbX5M0ng8PzivO7/AB23IsXhcM4tRSjJrim3+NjmZ42bfxMI42a/qZsotKjNzt2XMJPRO07WfOykr8jSqZnOEr1JOUP6UvCmYc8dKStKzXok/mhkqjst37shws6MXyXFUbmHx6k3NpqK+GMXZP8A2fMHnkpXTbs3wUmrLkjFWJajpXAWDVvMpwo2j8i6+/Zt4ylKpC8Hdp34mLiZvg0JSxU4vwya9yOrWcndlowaKZc6lHWmRgDQhqcLAAAEC2EHBYFqECw5IcRZZRNdKxDjqN436EyZJJXTRxJ07Ol7MBoWM2uBJiadmQncnezjapj+8JKZAOUiHstB0yzoE0EPetB3zKcWb+SJLYGR94Hek0yecR4DVVDvUNjlH7HC3G96HekUSpr7HXJ8Da/uVZVBkKrT2Y42ikpqzag5XbfDhHqPpV3ve1+TT3KVPETtfii9g8NGo1d7vbijBxNLsqYzFtX33fzMqTLeZw01JRvfS7XGYHBSrS0xlFO17zlZHRCNI58krZWAdONm10bW3DYaXMgFchDTyvLqc96k7LouJKVi6M0Ezs6GXYCK+C76ym3f2uSVMswMrfy0v9ZOPzsy/jZTyI5vBYNOnqsndteexFjFFKyVrG3nOGp04LuUlZ7xW79TCxGM1IwlGSls9DHkxvFXspsQViFziAUQAB9wuMFsRRfkOuFxEI2KHI7aOVr+0dWyZyi4rZtWTN2NG25BUxiim+7qWW7ajt8zhNLZ55i8G4TcHJNxdtiJYfzNTvY1MRKpovHVq0t2+ZtVcxqd25LD0lFc9Kex0c6NPGn2jkfs3mNdDzNnIdc60pqMJbO6lFOO75I6Grl05q2mlHlaMFcSy8XTKqEWcJUjYYjRzjL3RqSg+RnGsXaMpqmK0NACxRjkhoqYMD0IKhBUAKxorYgDZZwtaz34Biam+xWFuV47ssp6oJSvxAQc91wWxYoIIAAAOU2NAAlWIl1FWKmv6mQgW5MikTSxc3xkyJiAQ22SAABAAAFAEFuIKgDV7M4SNXERhJbOMvojrp9i8O97fJ2/M53sS7YhuyfgfF+nA7rV5FJOmDzZdpcX/nl9P0G1u0WKnFxlWk4tWa24fIzgLUCWGIlHhJq5K8yquLi6ktL4rkVQJJtlrC5lVpJqnNxT3dkvzRYXaPFf5pfT9DNAUiCfEY6pUblOTk3xbIAAAAAAAFEAAAAAAAAAAAAAAAAAAAAAAAAAAAAAAAAAAAAAAAAAAJKFeUJKUJOMlwaL3/sWK/zS+n6GaAAAAAAAAAAAAAAAAAAAAAAAAAAAAAAAAAAAAAAAAAAAAAAAAAAAAAAAAAAAAAAAAAAAAAAAAAAAAAAAAAAAAAAAAAAAAAAAAAAAAAAAAAAAAAAAAAAAAAAAAAAAAAAAAAAAAAB//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5 Título"/>
          <p:cNvSpPr>
            <a:spLocks noGrp="1"/>
          </p:cNvSpPr>
          <p:nvPr>
            <p:ph type="title"/>
          </p:nvPr>
        </p:nvSpPr>
        <p:spPr>
          <a:xfrm>
            <a:off x="155575" y="274638"/>
            <a:ext cx="8736905" cy="1714202"/>
          </a:xfrm>
        </p:spPr>
        <p:txBody>
          <a:bodyPr>
            <a:noAutofit/>
          </a:bodyPr>
          <a:lstStyle/>
          <a:p>
            <a:r>
              <a:rPr lang="es-CO" sz="2800" b="1" i="1" dirty="0" smtClean="0">
                <a:solidFill>
                  <a:srgbClr val="FF0000"/>
                </a:solidFill>
              </a:rPr>
              <a:t>En la primer imagen aparecen invocando el espíritu de un muerto; y en la segunda orando por la salvación de un muerto en la iglesia, que quizá en vida no se preocupó por buscar a Dios.</a:t>
            </a:r>
            <a:endParaRPr lang="es-CO" sz="2800" b="1" i="1" dirty="0">
              <a:solidFill>
                <a:srgbClr val="FF0000"/>
              </a:solidFill>
            </a:endParaRPr>
          </a:p>
        </p:txBody>
      </p:sp>
      <p:pic>
        <p:nvPicPr>
          <p:cNvPr id="3078" name="Picture 6" descr="http://click.infospace.com/ClickHandler.ashx?du=http%3A%2F%2F3.bp.blogspot.com%2F-mN5JM0oTpVM%2FUFZeZ0vBH-I%2FAAAAAAAABCQ%2FHW5RmJISwe0%2Fs1600%2Faparicion%2Bde%2Bmuertos.jpg&amp;ru=http%3A%2F%2F3.bp.blogspot.com%2F-mN5JM0oTpVM%2FUFZeZ0vBH-I%2FAAAAAAAABCQ%2FHW5RmJISwe0%2Fs1600%2Faparicion%2Bde%2Bmuertos.jpg&amp;ld=20121230&amp;ap=5&amp;app=1&amp;c=facemoodsv4.1001&amp;s=facemoodsv4&amp;coi=372380&amp;cop=main-title&amp;euip=88.1.93.189&amp;npp=5&amp;p=0&amp;pp=0&amp;pvaid=889fcb2cccdc4e2099f478ee5f79f2e4&amp;ep=5&amp;mid=9&amp;hash=FE85C6F8738455395EEF322C3AE80D8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94" y="2348878"/>
            <a:ext cx="4366998" cy="4090393"/>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8" descr="data:image/jpeg;base64,/9j/4AAQSkZJRgABAQAAAQABAAD/2wCEAAkGBhQSEBQUExQWFRUWGBgaGBcXFxocGBoaFxgWFxgfGBgaHCcgGR0kHRcdHy8kIycpLCwxFh4xNTAqQSYrLCkBCQoKDgwNDQ0PDykYFBgpKSkpKSkqKSkpKSkpKSkpKSkpKSkpKSkpKSkpKSkpKSkpKSkpKSkpKSkpKSkpKSkpKf/AABEIAK4AiQMBIgACEQEDEQH/xAAbAAABBQEBAAAAAAAAAAAAAAAFAAMEBgcCAf/EAD8QAAIBAwMCBQIDBQUHBQEAAAECEQADIQQSMQVBBhMiUWEycUJSgQcUI5GhM7HB4fAVYnKCk9HxNENTktIk/8QAFQEBAQAAAAAAAAAAAAAAAAAAAAH/xAAUEQEAAAAAAAAAAAAAAAAAAAAA/9oADAMBAAIRAxEAPwDcJpTSpUCmlNKlNAppTXLPFRr2tAMA5/1/M/FBLmlNBrOuLtuHEGB3HbjsfeoX+0g+022YlrhtncCEkTMGMxH60FmmlNV7RdbU2WY427gc+kQQBJ4E4MTiak6Hq4dfqIJjnMySIEcnFAYmlNQh1RBuDHaVyR8e49xT9rVKxIByIn9RIoHppTSpUCmlNKlQKva8r2g8pUqVAjUXVarbtjMmP9e/tTmqchTBg9j7VQvEXVdjlVZrYUjzbkHcAB/7Z4tTOPcmgIa7xJt1IVmiWCKOcsJkmcAnAxTXWdeqW3uMu5rbCAIb62C8fhmeTmqSLxGrt3rm4lGW5IG5yX+kTgQOTOYHFP6PW7rd0OLjOYO0Aw4D9vknOew+aC06Tq7PqFX6duoubgCMoqA/ZxmI5nNcdFuiLYhd7fvN4eokDcYWex+CY+Iqn6nrjmFUItxrlwECBCiJM4AYCFE4kGaKdK6iLdm+4VbSLbS1aiCrEkNBf8VyJmMUHFjqfkaI7wFPmksXEoR9fqH5i69smi41btZQqBIfzGAElgD5hkmCNsmBiJzzVPt22v77rKzETsRR6UMklyxbYX+e38quHhlbiWityQwbdDQw2fikj8WJ/pQEk6uL95ktEAhcQDJj1AEkGDs3D/CmejeKt9y5hl5czkBQwXsIAzMEzQDw1dI1Vy4J2DdiE9G7JBUN6TEE5zu/SjHRtL5AvXxuCu0m2tuWO4+qMzCgY+PtQXvSasPMdoz7yJqTVY0uq2ebbOAih1fOFb4/3Z/1FG9Lq5YoeQAQZBkEc44oJlKlSoFXteV7QeV5XtRddrFtrLGO00AnrnVVViu5ZA4zumMY9oMfrWU6jqgbUhd9pLb+YLh3yVNlQwM8KeREHkxVo6r1i2WcqVL7wWIBJwdwG78S5HHFVW7cZ9TuW2zrbW5uKWsHzRB2n8TY5zNAQ1CghSWEXN7W2UB0ln+r3bEAbhiKhXmLGyC28DzJBOC1q55iBj3EEgdsiKcu6QjCyd4j1SGUblgEHO0jB/Kaj9QLh/pI8lSRtJhtzjbj4ntgxFBzaYefcJJuFyq27KwGuGSHn8KLJgv7CKe6505raol12uau7IJA9NtEMbLCHCqTC7uWol4P6WosXb7hUZrjAMyj0ohG7YO8mZp/oOlOt6i18Blt2CQu6CzR9Iz6IAJY9xQF+ndOvrbtodJasbUChnui4ZIliEUQF5nceanr0xkUk3X2xBYtbthS2QVCLtMcZ/SutZ4hS0QiNaa4RG5mUhAZ7KS15o4RR9yBXGjBDi4X1V9icb7SW0EcBQ0BOcdzHeg90fRrHlFUF5gZ3mC6nMkjcokn2FStLoAlh7YDRyCVK8iSAvK5H9ak3brORuslOfrHmBh39aMdtSLLAsVUNIBb6iYYASoJPGaBptPkttEm0qMI7/jk8CFFdWvT5bFsehQT3BGOMTXdyRbLgekqdw9mMSR2iuHtMEtgQYefcj7HuPf70BxHByM11TOmUiZ95/nzT1Aq9ryvaDyq/wCMbzjTlVMBjtb0ljtIPAHvj+tH6rvjHUMtvAJBDSAYJOOJ/wDNBn/R7Iu3FV9xgkbSREIPVn2HsasGq1O1vW5AOFliBx9KhR2AmhfQbfptmYkXJBAzuP8AQVN1unuEXNkBkG7dBJ22wJCiOSx7dqBvrCq1liQTtyHjJDfhaBO0zNV6x09riX1JcEBNoaBja1xRP6R9s1ZTqy9hrm0xsVi3AMiJC4kNHHvMVXNHdCjV+twNigQIObbQAZkTMUDjeISuit2AHJYESIjYcgKeWOSCe0Gi/Q/DY2i3fvOycizafapwJ3FIZuM/31XPDlolbYaNqg7YiFVVBwRMS3+dWJrhWGUNztkRgghmDcHEZPHFBbujWbNsxbS2gUAIEQCJB4YCeOcz2r29/bXcIVYJvUH1HEBmnsPbPA96qw6mVZ2BB3RKzBWZ7AckmfijOk6uhYK4gkIuZIMAmQ0CSODFBO0jK3lgfW4wFUxKAjfB+lSCPual2HXzCVkTJIERuMbhxEwvv3oKutIRA0Sx9JEKrmJDBlzsifsRRrTOFc4w2QF43CScfpz80ElCom2eHkL+UQOJ7HvBrq8jAiO23n+RiotrTkblAHqJKMfcCV+4HGOwokxG2XxgTnuM0D4r2gV3qE6oLJIHYZwwmTBwPk0cFB7XteV7QeGs/wDHV7LjKsYVdrZLEyCwI9IxEjIE+9X81mXj12DsCWIkhiMEbvUoDKJELQRvCLteayBAZw5MD0rsbJETPxV10uji7dWT6doJPJJtiSD+EHgxVT/Z5ah9Ke5tXeBAInBK8A/5VZLmrKavUZEHYFMiNwUbgZxgRj5oK9fBGkUbXkWZgD/ecRVUYxYvzzNtYJjPvHwe/OauN1f/AOS4SJ222BbfIjcYJ+ZJyJGKz3V3dyOATtuP64+ng7YHvI54oDHhnTkK7nAaQWBI3AEKBjhZBgGJijujcMHQH1hZjhoYgqZ4JOBGTHNCb+o8q2ANrOzARBBU2wVwDGM43ck47V303VFLbMpne8ncDG7awLK2TBgQoiDQDtb4kO9rdpQxDbS7S34jIVE7Tj1HtipnQ/ExuOqXAEJfFxNyoD2F1GzbJ+MH4qL+y7qyC0bPlW7lwuwl87Q5LKzQp9JfkzjFS/Efhl7dsaryv4zyuos28q9pclwAxhl5UDt2oLHa8yC30ncdjmWWSQAEXsAB9JA5qcvV3VmMb9mQFA7gqR857D5qodC6qrAWzdksR5Tj6Xj6AZyrkcH8UEcijj6O5BkPgkEbfrkcMI9Oc/cCgsSdfEAOIJ3AAc4iB/Pmh/VPFBWy0QHEhe4ksJJHsOPn+tDrWhaB6XmACXwIzjmBzz3odf6Vc2GWAHeWUEgEmCScD59hQOJ1N0uFhdMSEJU5YbiwluOTGTxia0fo3Uhft74gyQRmRHZge+axu7rSxLAkHCjaRtIkektxE8EjvWleCbn8MAyCFEAtMAkxKgwvED7UFpFdVyK6oOWrO/HitDkBeV77WiJ+x98TxWhvxWbeN9WgYgNFyZ+mQcQQWjsIMUHn7OBLaYnnyrh792I78Vcr3hy1vd4J3Nv2n6Q5EMw7ywic/hFVXwAgH7v2YW7kgRtE+1XHUdYtbxb3SxaIXtgmWPZfmgr/AF3R27Wk1AtArKscmRMiIJ/COw4yazLTTcv2lIX1fWZERaBMgd5xWo+J2B0t6GE+WIj6gpaDA7D71mdjQ7wLsGASqAKPLJbu7H6ODzzNBK6idzLkFmBJfDBiJYMqyNrAH8f5SaMDpBNsxcJkBvUsZKwZ4BJif1oNoNLbYvdufTwLYbc93ackjhVX83fbVt02vS5dZVRn2KWLlVESCRIPcg/0oMc6Zfvae+DpiN7HaFP0vLGVZSYIIxWjdJ8dWrCTqE8u6qBE0yK/mFuWywggsMvMRVC6Jopv6dxbuOrXV9W30KrORMjllJk9qvXjOzYvaVlLpa1micEl5bclw7ZAydjYMDg0FN0mqdmcN5UvcZref4c3SWNm6PyPjY5ja3tNWjpniu65Vbty4AQRbLOysdkhrV0IP7RTie+P1qNrQahfOF9CEuW1hlhlILcKw4wTE8RUrpmq89HVmm8AuRGWWBbu/BZB5bH8yoe9Bb7ty3IJBIiTuFwnOZ3O20V3ZuKQH8oKAebjKAZHaZwO/ahuk1puWFuBiCPS68/xARMzxOG/uqOX7t6oPp5nmSBJ7e1BK6j1wkbFCFBgfxFNse52gcfFW39nl9gwG1trrxPoQCAJjhmjA+KyvW9ZCe4Yud8QJ7oNxERPxxWhfsmBYOwYiT6lGFCoFVYU5BPc8e1BqoFdVwprugbuiQayz9o2gIdjMgrBUkKG9gCT2ArU7nB+1Zn43s+udyPAMJHr4IOZgQTk/NBB6br1taXTZKl7RA2NkmQT6T+CAZPwRXPTOpW7V0+alxlHm7CLZIN0/wASFQAl/RJB/DxFRFYDR6ZStt1NtQxLDfbKhmVpMiMtA5GSRQGxfuJdVwgVlyVBDG6EKu/mOGK29wIhxiPvFBc9FrbN3T6s+bbso8+k3ASqQGBczgljAA4FBOoWW08jA3AcONmYZJZTtkBeI7yaf6zrxqTcLaYacA7GP8IlgJYbLhWBBG3AIzzQzVl2AvXPKZl9LeWp8tVKnnO0kkAcE45FBwms3JcCpIYAEHGwMxLAtw6n3Hq98VZvCunsqoS5khYZ7e/bDrAkz6jDCT22/NUa31AG4ozuaMM2IkCIj9NxyQauvRbXlhgbiswSDYUBQoBG3awHqUzPvI9qDPNR1jV6J/IFyP3W4yI049LHO0fUM0I1nVbt282oeGe4ZOD7xC+3wPmj3jEB9Tf2sAWuojcCItjcftG4H5ig3SrKNflt3kpyAM8kCY+kxkn2oJ2h8R3FMqlz0wPp3bYnuI94qJd8zzDdtDy7qqSLcCGWPUVaSGaMlf8AtVntLZf0gtbZGG3ZCmWHpIbhg3z3EHmhzWGsuUuRBYMGgi2T2YR/ZXlzMYbIIoCXhjVK94KrY1CeYispY+agh1gRk5MxGMRR63oCHDQGG4yHCqIggyozABORVITUfu7FuPIvAjEgW7kmf+Endj5o/qut3AMMJK4dVVfSJx7tIOB2oBHifw15Hl3Fe3dts23YZxEnJOD7T9q079kehRbIdIEqAySTDH1fzj9ayPXX51AUvdYi3JIclWIbgDiYA/5q1/8AZYzC2VKAYUkhgcmc7RgE9+4oNGFdVyK6oGbpyM/Ee9Zd4/Aa7ctwACVueoGWIO2LbcZ3fPHaK1Rqy79oqkak3CSUXaWkttEAAKImCd31YAoK9qtai27dtS1uT6fNIVIUydp2H1Z59ic1P8Prae5c8x7CKqoCttrc3CW3fUlvftBAnaMzmoOhu298OyKyKyhSykqx27xAEAhRjifmrL4a6vp7S3doRrhA2xtkJtJx+LmSYoJdvRozDZYZmE8DaSBzua+SxGewqm9ZslrmY9TFQC8heAduAQxnbnBE1D6l120bibdRd1CidoQFQwjP8VzJI7n27mhHnqzbA0li0zcZtqjH8VzAgA8j4oOdZe2FgJJUkn8UAYhwAASBAABx8xUvw/qYvAM5KFhvkSMAQCJk5JHpbPxQEFVJQsF9UqwYbe4ySfVMfYfNQdRqnRtityIieSef/IoJHUNTva7ebO925xgMSQPgxGad6BckSTlrkkQSTCZk+0tUXX6bYqWxz9RAif1/NnI/Waf6SfSuRMuT3AII/kYHegLecUIYg5Oy4DxtbjIHGCM8QOKd1Tkg222sNwk8ANyrGJkOBE9mAqHt9BhT7jPucYPuRz9qcQb1Cgeq3Ig+nepy6H3Kn1CciKCOksHttuJe01pSY3b7beYgY9yApX5kUU8MXxeUq6gMEAJcNtKc52iR2z2NBzfO0qWIMhgw77SPLYMfpbAB5BI7U8upuG6blstbubpIURtZ8GAeQxyRHc0Fr0fShuvXfSVfYm7k4ljzGCSAcA/31pXgywyj8EZMhCCQQIAYngc9/vWe9J6gbhUKuy4RAB9RJBIfywfSWImUcboOJq/+EjlY4IMRiQMHcvuD+v3oLiK6rlRXVA1eGMGP5f41QvFnQVvXCz3XRhlRtDLA4ZVPfA5+cVfriT/lVa8TOwC7QVPO4AGJxlTk4mT2mgzQ9BKlns6iwxO6A4Kn1Ru3bgO/E0T6P4W1bpcG+2skbmttvDACASgif1aPg1Gv60KTMHLqYUsCR9O8jGOWI4xNDtN11dipdZvNJDSuA0/TtKcCAfqHf3oLgPBFuNjJJKqJACz7jaogDv8ArTl39memIBWyibolGEgcTMZkxNVgeL7qLKai4ywCx3mfVgD1pgAkTMUc6Z401An1W7sg7dy7d23nI79uIoHLn7PNOPQFtOe6qrGI4jMDt3FM6n9munILNpVVuxDEExH4lwvFE9B44Mf+ngzt9JIjakkwRAEkge9TdN480zAbkvLu7m3IgiZJX2oKBf8A2aWASym8GJDFS3mZH6AkZmCahavwTfZAlryyFbChdgMjPaZ+ZxWvafrumcDy79rJgCdrSMCQY9qlXrAuDGdv5ff4jNBiDeCdWwBCIRAlRenOZghZief76jnwtqEaPJ1AZR9SWpAJyJj6l7H3rcTpm/Ow+AABz3jnik7nG76p7MYj3gd/igwjVdH1FuWa28E5i0QJMAG2c7SZgyc0zc6FecD+3GTHO6R2JKiI+Jrd79wk/cCft2kdqj3tPvbKqSJiVXj79h80GIdN8P3Cx9dy2YJMFnaVJieAp+eRWy+CrV2Fe4zO20B2eAxgeklR37n/ABqdpdGoM7FGRDYgY9UT9M/FHbAUxEH2IH+NBJFdV5XtByaEdc0XmJAAkEkR9Qnkj3ovTV23IPGff/GgxrqPhJi7jduIGAzqDB9RYsM5Egxn6R3qr6nS3QPVaZhIMGZhBGZ+k9gxnmK3y/05jxsH/IvEdpByO33qDqOg23BDBMmYKzJ5z896DEX0ys0FgqnbJUsIBEsG3p8cfyp3T2LgB2n0sDAkC3kGBC8kjv23Ek5NarrPBSFtwuKp3AztBORHJ7xge1Cr/gUlFAW2APzg7hBgsGtn8QJGQYFBTdl+2rW8hVYjMSAPV9BfdAgBfgk5rmwbmIUrj1gZAaA0IXP0nBgjM4irY/hm6beASWy8HaVIBC7C0FgY4MZbMxUBenuu2Ld7zxtJQliBaQnaN+36pYYB/DJwaAVdvAqrAlxgghSBJJCkKJ3Mvsedw4in7vVSpUFWtkMyk5UqxzkA+mCCDI7wKKHpirce76kJIDkW0OWLT6VTa30lj91zihuo6cu99uy5m20m2WuHcmB6TB9s54mgJ9P8WX1yly4VMkSPMBxmARAgg8VNfxw+30i1dIgn0xCyuTBwTJx/u0G0aEbgd1qBGUGIPDHkCJyMngzUdtAxYh0cLDbTcX64KwzBSAAe0j2oLRZ8cFgD5KQxO2L/ANRBIkBhJXFP2utPucs1pB3FtxieJcjFV6x0mI3BCNgEeoSZY55bBwADHNGum9JtyqslsyRLWyQxnnEQc9/aoC2j64rqCLZc5ks42ACM7zjPbE0Wt+IcfSn/AFB/2oRZ0AS8LWWXzW5/4RE/arLa6LaAAKgn3iqPen9XFw7SArciDIYfB+PaiFV+5YtWdSpBb7CNq7/TnvmrBQeUqUUooPK8KV1FKKBp7QIgiabXRqDMCeJqTFKKCM+kB5FL9zGRGD8kc84HFSYpRQDv9m5nMDhef6/Pt8UJ1Hhs/vCuACshjwDIEcAfAqzxSigDajw3bcglACPYnj596idY6Fu2bAkAFSJ7Fg0/ORVjZZBFBU6JeBY+aJIAnbwBQBz0cqYa0rkCNwaJEk5j710vT4yLEfPmH/vRn/Y92FHmCFGMd4iT70/Z6SfL2s8ncWJj3BXj9aAOvSLgQNt3GTuTcZH5SDMyOPtXH7o//wAJ/wCo3/6qwX9CSPS0eoEz7BYjH86c/c8zPdjx+agB9P6UzXBvXYozEySR3JJkxVj2Uxp9Ht2ksTtDD/7EH/CpNB//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82" name="Picture 10" descr="http://t2.gstatic.com/images?q=tbn:ANd9GcS3uDfPuIPvWW8p1zKpmdOvWeP_x-cADmRptyOvp6oReQ4apreAf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2348877"/>
            <a:ext cx="4104456" cy="4090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1837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2016224"/>
          </a:xfrm>
        </p:spPr>
        <p:txBody>
          <a:bodyPr>
            <a:normAutofit fontScale="85000" lnSpcReduction="10000"/>
          </a:bodyPr>
          <a:lstStyle/>
          <a:p>
            <a:pPr marL="0" indent="0" algn="ctr">
              <a:buNone/>
            </a:pPr>
            <a:r>
              <a:rPr lang="es-CO" dirty="0" smtClean="0"/>
              <a:t>«Pasar </a:t>
            </a:r>
            <a:r>
              <a:rPr lang="es-CO" dirty="0"/>
              <a:t>su hijo o su hija por el </a:t>
            </a:r>
            <a:r>
              <a:rPr lang="es-CO" dirty="0" smtClean="0"/>
              <a:t>fuego» era </a:t>
            </a:r>
            <a:r>
              <a:rPr lang="es-CO" dirty="0"/>
              <a:t>una de las abominaciones a las cuales se refiere </a:t>
            </a:r>
            <a:r>
              <a:rPr lang="es-CO" dirty="0" smtClean="0">
                <a:solidFill>
                  <a:srgbClr val="FF0000"/>
                </a:solidFill>
              </a:rPr>
              <a:t>Deut.12:31</a:t>
            </a:r>
            <a:r>
              <a:rPr lang="es-CO" dirty="0"/>
              <a:t>. </a:t>
            </a:r>
            <a:r>
              <a:rPr lang="es-CO" dirty="0" smtClean="0"/>
              <a:t>«</a:t>
            </a:r>
            <a:r>
              <a:rPr lang="es-CO" i="1" u="sng" dirty="0" smtClean="0"/>
              <a:t>No </a:t>
            </a:r>
            <a:r>
              <a:rPr lang="es-CO" i="1" u="sng" dirty="0"/>
              <a:t>harás así al SEÑOR tu </a:t>
            </a:r>
            <a:r>
              <a:rPr lang="es-CO" i="1" u="sng" dirty="0" smtClean="0"/>
              <a:t>Dios (les dice a los Israelitas); </a:t>
            </a:r>
            <a:r>
              <a:rPr lang="es-CO" i="1" u="sng" dirty="0"/>
              <a:t>porque todo lo que el SEÑOR aborrece, hicieron ellos a sus dioses; pues aun a sus hijos e hijas quemaban en el fuego a sus </a:t>
            </a:r>
            <a:r>
              <a:rPr lang="es-CO" i="1" u="sng" dirty="0" smtClean="0"/>
              <a:t>dioses</a:t>
            </a:r>
            <a:r>
              <a:rPr lang="es-CO" dirty="0" smtClean="0"/>
              <a:t>» </a:t>
            </a:r>
          </a:p>
        </p:txBody>
      </p:sp>
      <p:pic>
        <p:nvPicPr>
          <p:cNvPr id="1026" name="Picture 2" descr="http://t3.gstatic.com/images?q=tbn:ANd9GcQO1LGLj25DAbD80oC02qWzl4FDJLYmYsbCXk16x6_M-uxePqW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996952"/>
            <a:ext cx="3168352" cy="324036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5536" y="2780928"/>
            <a:ext cx="5400600" cy="4247317"/>
          </a:xfrm>
          <a:prstGeom prst="rect">
            <a:avLst/>
          </a:prstGeom>
        </p:spPr>
        <p:txBody>
          <a:bodyPr wrap="square">
            <a:spAutoFit/>
          </a:bodyPr>
          <a:lstStyle/>
          <a:p>
            <a:pPr algn="ctr"/>
            <a:r>
              <a:rPr lang="es-CO" sz="2800" dirty="0"/>
              <a:t>En épocas posteriores fue ampliamente practicada en Israel </a:t>
            </a:r>
            <a:r>
              <a:rPr lang="es-CO" sz="2800" dirty="0">
                <a:solidFill>
                  <a:srgbClr val="FF0000"/>
                </a:solidFill>
              </a:rPr>
              <a:t>(2 Rey.16:3</a:t>
            </a:r>
            <a:r>
              <a:rPr lang="es-CO" sz="2800" dirty="0" smtClean="0">
                <a:solidFill>
                  <a:srgbClr val="FF0000"/>
                </a:solidFill>
              </a:rPr>
              <a:t>) </a:t>
            </a:r>
            <a:r>
              <a:rPr lang="es-CO" sz="2800" dirty="0" smtClean="0"/>
              <a:t>dice. </a:t>
            </a:r>
            <a:r>
              <a:rPr lang="es-CO" sz="2800" dirty="0"/>
              <a:t>Antes anduvo (Acaz rey de Judá) en el camino de los reyes de Israel, </a:t>
            </a:r>
            <a:r>
              <a:rPr lang="es-CO" sz="2800" i="1" u="sng" dirty="0"/>
              <a:t>y aun hizo pasar por el fuego a su hijo, según las abominaciones de los gentiles que el SEÑOR echó de delante de los hijos de Israel. </a:t>
            </a:r>
          </a:p>
          <a:p>
            <a:endParaRPr lang="es-CO" dirty="0"/>
          </a:p>
        </p:txBody>
      </p:sp>
    </p:spTree>
    <p:extLst>
      <p:ext uri="{BB962C8B-B14F-4D97-AF65-F5344CB8AC3E}">
        <p14:creationId xmlns:p14="http://schemas.microsoft.com/office/powerpoint/2010/main" val="2338284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2000"/>
                                        <p:tgtEl>
                                          <p:spTgt spid="2"/>
                                        </p:tgtEl>
                                      </p:cBhvr>
                                    </p:animEffect>
                                    <p:anim calcmode="lin" valueType="num">
                                      <p:cBhvr>
                                        <p:cTn id="15" dur="2000" fill="hold"/>
                                        <p:tgtEl>
                                          <p:spTgt spid="2"/>
                                        </p:tgtEl>
                                        <p:attrNameLst>
                                          <p:attrName>ppt_w</p:attrName>
                                        </p:attrNameLst>
                                      </p:cBhvr>
                                      <p:tavLst>
                                        <p:tav tm="0" fmla="#ppt_w*sin(2.5*pi*$)">
                                          <p:val>
                                            <p:fltVal val="0"/>
                                          </p:val>
                                        </p:tav>
                                        <p:tav tm="100000">
                                          <p:val>
                                            <p:fltVal val="1"/>
                                          </p:val>
                                        </p:tav>
                                      </p:tavLst>
                                    </p:anim>
                                    <p:anim calcmode="lin" valueType="num">
                                      <p:cBhvr>
                                        <p:cTn id="16"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10761" y="260648"/>
            <a:ext cx="8675659" cy="2736304"/>
          </a:xfrm>
        </p:spPr>
        <p:txBody>
          <a:bodyPr>
            <a:normAutofit fontScale="85000" lnSpcReduction="10000"/>
          </a:bodyPr>
          <a:lstStyle/>
          <a:p>
            <a:pPr marL="0" indent="0" algn="ctr">
              <a:buNone/>
            </a:pPr>
            <a:r>
              <a:rPr lang="es-CO" sz="3000" dirty="0"/>
              <a:t>El culto a Moloc primero produjo niños </a:t>
            </a:r>
            <a:r>
              <a:rPr lang="es-CO" sz="3000" i="1" u="sng" dirty="0"/>
              <a:t>ilegítimos</a:t>
            </a:r>
            <a:r>
              <a:rPr lang="es-CO" sz="3000" dirty="0"/>
              <a:t>, luego los mató: ambas cosas eran consideradas muy agradables a Moloc.  </a:t>
            </a:r>
            <a:endParaRPr lang="es-CO" sz="3000" dirty="0" smtClean="0"/>
          </a:p>
          <a:p>
            <a:pPr marL="0" indent="0" algn="ctr">
              <a:buNone/>
            </a:pPr>
            <a:r>
              <a:rPr lang="es-CO" sz="3000" dirty="0" smtClean="0"/>
              <a:t>Desde </a:t>
            </a:r>
            <a:r>
              <a:rPr lang="es-CO" sz="3000" dirty="0"/>
              <a:t>épocas muy remotas el fuego fue adorado y honrado como dios por los pueblos paganos.  La adoración del fuego persiste aún en Persia. </a:t>
            </a:r>
            <a:r>
              <a:rPr lang="es-CO" sz="3000" dirty="0" smtClean="0"/>
              <a:t>Y está íntimamente relacionado con la adoración al sol, y por ende la santificación del domingo, como día del sol. </a:t>
            </a:r>
            <a:endParaRPr lang="es-CO" sz="3000" dirty="0"/>
          </a:p>
          <a:p>
            <a:endParaRPr lang="es-CO" dirty="0"/>
          </a:p>
        </p:txBody>
      </p:sp>
      <p:pic>
        <p:nvPicPr>
          <p:cNvPr id="2052" name="Picture 4" descr="http://www.rugeelleondelatribudejuda.com/uploads/5/8/7/2/5872964/9168537.jpg?67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490" y="4293096"/>
            <a:ext cx="8765006" cy="247039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07504" y="3140968"/>
            <a:ext cx="8928992" cy="830997"/>
          </a:xfrm>
          <a:prstGeom prst="rect">
            <a:avLst/>
          </a:prstGeom>
        </p:spPr>
        <p:txBody>
          <a:bodyPr wrap="square">
            <a:spAutoFit/>
          </a:bodyPr>
          <a:lstStyle/>
          <a:p>
            <a:pPr algn="ctr"/>
            <a:r>
              <a:rPr lang="es-CO" sz="2400" b="1" i="1" dirty="0" smtClean="0">
                <a:solidFill>
                  <a:srgbClr val="FF0000"/>
                </a:solidFill>
              </a:rPr>
              <a:t>Observe los diferentes símbolos </a:t>
            </a:r>
            <a:r>
              <a:rPr lang="es-CO" sz="2400" b="1" i="1" dirty="0">
                <a:solidFill>
                  <a:srgbClr val="FF0000"/>
                </a:solidFill>
              </a:rPr>
              <a:t>de la imagen de moloc, que han existido y existen en el mundo, </a:t>
            </a:r>
            <a:r>
              <a:rPr lang="es-CO" sz="2400" b="1" i="1" dirty="0" smtClean="0">
                <a:solidFill>
                  <a:srgbClr val="FF0000"/>
                </a:solidFill>
              </a:rPr>
              <a:t>tanto </a:t>
            </a:r>
            <a:r>
              <a:rPr lang="es-CO" sz="2400" b="1" i="1" dirty="0">
                <a:solidFill>
                  <a:srgbClr val="FF0000"/>
                </a:solidFill>
              </a:rPr>
              <a:t>pagano como cristiano. </a:t>
            </a:r>
          </a:p>
        </p:txBody>
      </p:sp>
    </p:spTree>
    <p:extLst>
      <p:ext uri="{BB962C8B-B14F-4D97-AF65-F5344CB8AC3E}">
        <p14:creationId xmlns:p14="http://schemas.microsoft.com/office/powerpoint/2010/main" val="955408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2052"/>
                                        </p:tgtEl>
                                        <p:attrNameLst>
                                          <p:attrName>style.visibility</p:attrName>
                                        </p:attrNameLst>
                                      </p:cBhvr>
                                      <p:to>
                                        <p:strVal val="visible"/>
                                      </p:to>
                                    </p:set>
                                    <p:anim calcmode="lin" valueType="num">
                                      <p:cBhvr>
                                        <p:cTn id="22" dur="1000" fill="hold"/>
                                        <p:tgtEl>
                                          <p:spTgt spid="2052"/>
                                        </p:tgtEl>
                                        <p:attrNameLst>
                                          <p:attrName>ppt_w</p:attrName>
                                        </p:attrNameLst>
                                      </p:cBhvr>
                                      <p:tavLst>
                                        <p:tav tm="0">
                                          <p:val>
                                            <p:fltVal val="0"/>
                                          </p:val>
                                        </p:tav>
                                        <p:tav tm="100000">
                                          <p:val>
                                            <p:strVal val="#ppt_w"/>
                                          </p:val>
                                        </p:tav>
                                      </p:tavLst>
                                    </p:anim>
                                    <p:anim calcmode="lin" valueType="num">
                                      <p:cBhvr>
                                        <p:cTn id="23" dur="1000" fill="hold"/>
                                        <p:tgtEl>
                                          <p:spTgt spid="2052"/>
                                        </p:tgtEl>
                                        <p:attrNameLst>
                                          <p:attrName>ppt_h</p:attrName>
                                        </p:attrNameLst>
                                      </p:cBhvr>
                                      <p:tavLst>
                                        <p:tav tm="0">
                                          <p:val>
                                            <p:fltVal val="0"/>
                                          </p:val>
                                        </p:tav>
                                        <p:tav tm="100000">
                                          <p:val>
                                            <p:strVal val="#ppt_h"/>
                                          </p:val>
                                        </p:tav>
                                      </p:tavLst>
                                    </p:anim>
                                    <p:anim calcmode="lin" valueType="num">
                                      <p:cBhvr>
                                        <p:cTn id="24" dur="1000" fill="hold"/>
                                        <p:tgtEl>
                                          <p:spTgt spid="2052"/>
                                        </p:tgtEl>
                                        <p:attrNameLst>
                                          <p:attrName>style.rotation</p:attrName>
                                        </p:attrNameLst>
                                      </p:cBhvr>
                                      <p:tavLst>
                                        <p:tav tm="0">
                                          <p:val>
                                            <p:fltVal val="90"/>
                                          </p:val>
                                        </p:tav>
                                        <p:tav tm="100000">
                                          <p:val>
                                            <p:fltVal val="0"/>
                                          </p:val>
                                        </p:tav>
                                      </p:tavLst>
                                    </p:anim>
                                    <p:animEffect transition="in" filter="fade">
                                      <p:cBhvr>
                                        <p:cTn id="25" dur="1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712968" cy="1080120"/>
          </a:xfrm>
        </p:spPr>
        <p:txBody>
          <a:bodyPr>
            <a:normAutofit lnSpcReduction="10000"/>
          </a:bodyPr>
          <a:lstStyle/>
          <a:p>
            <a:pPr marL="0" indent="0">
              <a:buNone/>
            </a:pPr>
            <a:r>
              <a:rPr lang="es-CO" sz="3400" b="1" i="1" u="sng" dirty="0">
                <a:solidFill>
                  <a:srgbClr val="FF0000"/>
                </a:solidFill>
              </a:rPr>
              <a:t>¿Quién está detrás de todas las artimañas del espiritismo</a:t>
            </a:r>
            <a:r>
              <a:rPr lang="es-CO" sz="3400" b="1" i="1" u="sng" dirty="0" smtClean="0">
                <a:solidFill>
                  <a:srgbClr val="FF0000"/>
                </a:solidFill>
              </a:rPr>
              <a:t>?</a:t>
            </a:r>
            <a:endParaRPr lang="es-CO" sz="3400" b="1" i="1" u="sng" dirty="0">
              <a:solidFill>
                <a:srgbClr val="FF0000"/>
              </a:solidFill>
            </a:endParaRPr>
          </a:p>
        </p:txBody>
      </p:sp>
      <p:sp>
        <p:nvSpPr>
          <p:cNvPr id="2" name="1 Rectángulo"/>
          <p:cNvSpPr/>
          <p:nvPr/>
        </p:nvSpPr>
        <p:spPr>
          <a:xfrm>
            <a:off x="289667" y="1730140"/>
            <a:ext cx="4572000" cy="1384995"/>
          </a:xfrm>
          <a:prstGeom prst="rect">
            <a:avLst/>
          </a:prstGeom>
        </p:spPr>
        <p:txBody>
          <a:bodyPr>
            <a:spAutoFit/>
          </a:bodyPr>
          <a:lstStyle/>
          <a:p>
            <a:pPr algn="ctr"/>
            <a:r>
              <a:rPr lang="es-CO" sz="2800" dirty="0">
                <a:solidFill>
                  <a:srgbClr val="FF0000"/>
                </a:solidFill>
              </a:rPr>
              <a:t>2 Cor.11:14</a:t>
            </a:r>
            <a:r>
              <a:rPr lang="es-CO" sz="2800" dirty="0"/>
              <a:t>.</a:t>
            </a:r>
            <a:r>
              <a:rPr lang="es-CO" sz="2800" b="1" baseline="30000" dirty="0"/>
              <a:t> </a:t>
            </a:r>
            <a:r>
              <a:rPr lang="es-CO" sz="2800" dirty="0"/>
              <a:t>Y no es maravilla, porque el mismo Satanás se transfigura en ángel de luz. </a:t>
            </a:r>
          </a:p>
        </p:txBody>
      </p:sp>
      <p:pic>
        <p:nvPicPr>
          <p:cNvPr id="3074" name="Picture 2" descr="http://t3.gstatic.com/images?q=tbn:ANd9GcR8dOEOoGc71p-m1rMAsEj5y1L9vechQf5-4Aoeku0SaWkwJQ3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0490" y="1498713"/>
            <a:ext cx="2466975" cy="184785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861667" y="3573016"/>
            <a:ext cx="4249408" cy="2677656"/>
          </a:xfrm>
          <a:prstGeom prst="rect">
            <a:avLst/>
          </a:prstGeom>
        </p:spPr>
        <p:txBody>
          <a:bodyPr wrap="square">
            <a:spAutoFit/>
          </a:bodyPr>
          <a:lstStyle/>
          <a:p>
            <a:pPr algn="ctr"/>
            <a:r>
              <a:rPr lang="es-CO" sz="2800" dirty="0"/>
              <a:t>Porque estos falsos apóstoles, son obreros fraudulentos, transfigurándose en apóstoles de </a:t>
            </a:r>
            <a:r>
              <a:rPr lang="es-CO" sz="2800" dirty="0" smtClean="0"/>
              <a:t>Cristo. </a:t>
            </a:r>
            <a:r>
              <a:rPr lang="es-CO" sz="2800" dirty="0" smtClean="0">
                <a:solidFill>
                  <a:srgbClr val="FF0000"/>
                </a:solidFill>
              </a:rPr>
              <a:t>(Cor.11:13).</a:t>
            </a:r>
            <a:endParaRPr lang="es-CO" sz="2800" dirty="0">
              <a:solidFill>
                <a:srgbClr val="FF0000"/>
              </a:solidFill>
            </a:endParaRPr>
          </a:p>
        </p:txBody>
      </p:sp>
      <p:sp>
        <p:nvSpPr>
          <p:cNvPr id="5" name="4 Rectángulo"/>
          <p:cNvSpPr/>
          <p:nvPr/>
        </p:nvSpPr>
        <p:spPr>
          <a:xfrm>
            <a:off x="19970" y="5877273"/>
            <a:ext cx="4572000" cy="923330"/>
          </a:xfrm>
          <a:prstGeom prst="rect">
            <a:avLst/>
          </a:prstGeom>
        </p:spPr>
        <p:txBody>
          <a:bodyPr>
            <a:spAutoFit/>
          </a:bodyPr>
          <a:lstStyle/>
          <a:p>
            <a:pPr algn="ctr"/>
            <a:r>
              <a:rPr lang="es-CO" b="1" dirty="0" smtClean="0">
                <a:solidFill>
                  <a:srgbClr val="FF0000"/>
                </a:solidFill>
              </a:rPr>
              <a:t>Satanás </a:t>
            </a:r>
            <a:r>
              <a:rPr lang="es-CO" b="1" dirty="0">
                <a:solidFill>
                  <a:srgbClr val="FF0000"/>
                </a:solidFill>
              </a:rPr>
              <a:t>se transformó en ángel pretendiendo hacerle un </a:t>
            </a:r>
            <a:r>
              <a:rPr lang="es-CO" b="1" dirty="0" smtClean="0">
                <a:solidFill>
                  <a:srgbClr val="FF0000"/>
                </a:solidFill>
              </a:rPr>
              <a:t>bien </a:t>
            </a:r>
            <a:r>
              <a:rPr lang="es-CO" b="1" dirty="0">
                <a:solidFill>
                  <a:srgbClr val="FF0000"/>
                </a:solidFill>
              </a:rPr>
              <a:t>a </a:t>
            </a:r>
            <a:r>
              <a:rPr lang="es-CO" b="1" dirty="0" smtClean="0">
                <a:solidFill>
                  <a:srgbClr val="FF0000"/>
                </a:solidFill>
              </a:rPr>
              <a:t>Jesús, </a:t>
            </a:r>
            <a:r>
              <a:rPr lang="es-CO" b="1" dirty="0">
                <a:solidFill>
                  <a:srgbClr val="FF0000"/>
                </a:solidFill>
              </a:rPr>
              <a:t>Pero a la luz de la Palabra fue </a:t>
            </a:r>
            <a:r>
              <a:rPr lang="es-CO" b="1" dirty="0" smtClean="0">
                <a:solidFill>
                  <a:srgbClr val="FF0000"/>
                </a:solidFill>
              </a:rPr>
              <a:t>descubierto.</a:t>
            </a:r>
            <a:endParaRPr lang="es-CO" b="1" dirty="0">
              <a:solidFill>
                <a:srgbClr val="FF0000"/>
              </a:solidFill>
            </a:endParaRPr>
          </a:p>
        </p:txBody>
      </p:sp>
      <p:pic>
        <p:nvPicPr>
          <p:cNvPr id="6" name="Picture 2" descr="http://2.bp.blogspot.com/_7XYHGbINFU0/TPVh7Vh0_SI/AAAAAAAACJg/MsEIFwwiFe0/s1600/visualtdm8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0101" y="3346564"/>
            <a:ext cx="3499811" cy="2442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2325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down)">
                                      <p:cBhvr>
                                        <p:cTn id="21" dur="580">
                                          <p:stCondLst>
                                            <p:cond delay="0"/>
                                          </p:stCondLst>
                                        </p:cTn>
                                        <p:tgtEl>
                                          <p:spTgt spid="6"/>
                                        </p:tgtEl>
                                      </p:cBhvr>
                                    </p:animEffect>
                                    <p:anim calcmode="lin" valueType="num">
                                      <p:cBhvr>
                                        <p:cTn id="22"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7" dur="26">
                                          <p:stCondLst>
                                            <p:cond delay="650"/>
                                          </p:stCondLst>
                                        </p:cTn>
                                        <p:tgtEl>
                                          <p:spTgt spid="6"/>
                                        </p:tgtEl>
                                      </p:cBhvr>
                                      <p:to x="100000" y="60000"/>
                                    </p:animScale>
                                    <p:animScale>
                                      <p:cBhvr>
                                        <p:cTn id="28" dur="166" decel="50000">
                                          <p:stCondLst>
                                            <p:cond delay="676"/>
                                          </p:stCondLst>
                                        </p:cTn>
                                        <p:tgtEl>
                                          <p:spTgt spid="6"/>
                                        </p:tgtEl>
                                      </p:cBhvr>
                                      <p:to x="100000" y="100000"/>
                                    </p:animScale>
                                    <p:animScale>
                                      <p:cBhvr>
                                        <p:cTn id="29" dur="26">
                                          <p:stCondLst>
                                            <p:cond delay="1312"/>
                                          </p:stCondLst>
                                        </p:cTn>
                                        <p:tgtEl>
                                          <p:spTgt spid="6"/>
                                        </p:tgtEl>
                                      </p:cBhvr>
                                      <p:to x="100000" y="80000"/>
                                    </p:animScale>
                                    <p:animScale>
                                      <p:cBhvr>
                                        <p:cTn id="30" dur="166" decel="50000">
                                          <p:stCondLst>
                                            <p:cond delay="1338"/>
                                          </p:stCondLst>
                                        </p:cTn>
                                        <p:tgtEl>
                                          <p:spTgt spid="6"/>
                                        </p:tgtEl>
                                      </p:cBhvr>
                                      <p:to x="100000" y="100000"/>
                                    </p:animScale>
                                    <p:animScale>
                                      <p:cBhvr>
                                        <p:cTn id="31" dur="26">
                                          <p:stCondLst>
                                            <p:cond delay="1642"/>
                                          </p:stCondLst>
                                        </p:cTn>
                                        <p:tgtEl>
                                          <p:spTgt spid="6"/>
                                        </p:tgtEl>
                                      </p:cBhvr>
                                      <p:to x="100000" y="90000"/>
                                    </p:animScale>
                                    <p:animScale>
                                      <p:cBhvr>
                                        <p:cTn id="32" dur="166" decel="50000">
                                          <p:stCondLst>
                                            <p:cond delay="1668"/>
                                          </p:stCondLst>
                                        </p:cTn>
                                        <p:tgtEl>
                                          <p:spTgt spid="6"/>
                                        </p:tgtEl>
                                      </p:cBhvr>
                                      <p:to x="100000" y="100000"/>
                                    </p:animScale>
                                    <p:animScale>
                                      <p:cBhvr>
                                        <p:cTn id="33" dur="26">
                                          <p:stCondLst>
                                            <p:cond delay="1808"/>
                                          </p:stCondLst>
                                        </p:cTn>
                                        <p:tgtEl>
                                          <p:spTgt spid="6"/>
                                        </p:tgtEl>
                                      </p:cBhvr>
                                      <p:to x="100000" y="95000"/>
                                    </p:animScale>
                                    <p:animScale>
                                      <p:cBhvr>
                                        <p:cTn id="34" dur="166" decel="50000">
                                          <p:stCondLst>
                                            <p:cond delay="1834"/>
                                          </p:stCondLst>
                                        </p:cTn>
                                        <p:tgtEl>
                                          <p:spTgt spid="6"/>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1000"/>
                                        <p:tgtEl>
                                          <p:spTgt spid="5"/>
                                        </p:tgtEl>
                                      </p:cBhvr>
                                    </p:animEffect>
                                    <p:anim calcmode="lin" valueType="num">
                                      <p:cBhvr>
                                        <p:cTn id="40" dur="1000" fill="hold"/>
                                        <p:tgtEl>
                                          <p:spTgt spid="5"/>
                                        </p:tgtEl>
                                        <p:attrNameLst>
                                          <p:attrName>ppt_x</p:attrName>
                                        </p:attrNameLst>
                                      </p:cBhvr>
                                      <p:tavLst>
                                        <p:tav tm="0">
                                          <p:val>
                                            <p:strVal val="#ppt_x"/>
                                          </p:val>
                                        </p:tav>
                                        <p:tav tm="100000">
                                          <p:val>
                                            <p:strVal val="#ppt_x"/>
                                          </p:val>
                                        </p:tav>
                                      </p:tavLst>
                                    </p:anim>
                                    <p:anim calcmode="lin" valueType="num">
                                      <p:cBhvr>
                                        <p:cTn id="4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5676" y="160338"/>
            <a:ext cx="8229600" cy="1080120"/>
          </a:xfrm>
        </p:spPr>
        <p:txBody>
          <a:bodyPr>
            <a:normAutofit fontScale="92500"/>
          </a:bodyPr>
          <a:lstStyle/>
          <a:p>
            <a:pPr marL="0" indent="0">
              <a:buNone/>
            </a:pPr>
            <a:r>
              <a:rPr lang="es-CO" dirty="0" smtClean="0"/>
              <a:t>La </a:t>
            </a:r>
            <a:r>
              <a:rPr lang="es-CO" dirty="0"/>
              <a:t>luz es uno de los atributos supremos de Dios y de sus santos ángeles </a:t>
            </a:r>
            <a:r>
              <a:rPr lang="es-CO" dirty="0" smtClean="0"/>
              <a:t>como lo revela</a:t>
            </a:r>
            <a:r>
              <a:rPr lang="es-CO" dirty="0" smtClean="0">
                <a:solidFill>
                  <a:srgbClr val="FF0000"/>
                </a:solidFill>
              </a:rPr>
              <a:t>(Mat.28:2-3)</a:t>
            </a:r>
            <a:r>
              <a:rPr lang="es-CO" dirty="0" smtClean="0"/>
              <a:t>. </a:t>
            </a:r>
          </a:p>
        </p:txBody>
      </p:sp>
      <p:sp>
        <p:nvSpPr>
          <p:cNvPr id="4" name="AutoShape 2" descr="data:image/jpeg;base64,/9j/4AAQSkZJRgABAQAAAQABAAD/2wCEAAkGBhQSERUUEhQWFBUWFxYYFxYYFRsVGhgYGhgXFhUXHBcaGyYeGBokHBQXHy8gJCcpLCwsFx4xNTAqNSYsLCkBCQoKDgwOGg8PGiwkHxwsLCwqLCwsLCwsKSosKSwsKSwsLCwsLCwsLCksLCwsLCkpLCksLCwsKSksLCwsLCksLP/AABEIAOsA1wMBIgACEQEDEQH/xAAbAAABBQEBAAAAAAAAAAAAAAAEAAECBQYDB//EAD0QAAEDAgQDBwIEBQMDBQAAAAEAAhEDIQQFEjFBUWEGEyJxgZGhMrHB0eHwFCNCUvFikqIHM4IVFiRysv/EABkBAAMBAQEAAAAAAAAAAAAAAAACAwEEBf/EACQRAAICAgICAgMBAQAAAAAAAAABAhEhMQMSIkEyURNhgQRx/9oADAMBAAIRAxEAPwDzhJJJaaJOAmKbWgAigy6usDh5sqnD1G7nguVfN3kwDA5BI7eiipbNkXNpM1OIgeSrnZ8yfpMeizj8we4QTbyUWVud0q437G7L0arBZtTe8NMtmwJ+FeswJiYtzF4WCpNO4W27K1ary0ODi24m/qo8njlFIqyzw+DHJHUMsCIwuFg7K6w2EEKEpmpFVRyyF1OWgA2Vs5jRx1HkDJ+6i/Fsi7SDySdmxqRRVMtCrsRlq1tR1PnE9ELicKADHutU/sKMVVwIBsg6rBPv8WWjxuGIM79No9ULlmQio92twsQYH1XvIBtvxuqxkI0ZzEYcIZmCJMDcL0/Hdl6LqIDQGvbsSTc8ifx4Lz/MqNWk4tdRLCP7rT1HMdZVkxAfMMnJZq0kdPxWYxWDLStjgM5eLHU4G2kEG3QO/BC5x3dUklrmu4jT8xuERcovOjWlJGOSRVbCCbG3UQVwdTXQmQaogklCS0wQTpgnQAySSSAGKQAKcJncwg1HXRpbf+oW8kEQrGi3W108Bb8Qg304RFjSRFqm1RautMLRUGYKrBvtx/NeqdjNPdkiCPqPltv6ryvD4cuMDder9gsC6lhX6/6ibbzaAPTdcX+iqOrjtI0GGoC5i3VB43EOJhv08QPujap8Ec02EwcuBXNH7HeixwuHpUaPePM2B/KFwPaKgS3vKT6YcRDyPDf6T04Lh2uwriyiGgBrqjGu3mS4A34Aj7LMdssaJ7tjWgue3VDofqaAxrSOXiPDhPBMIo2bDMKAYLep5eXVBYXEBx7sxJEjp09V0zDEeFoPACRM3ge5VOKrqdTVyM/oirQ60F43DQqGs9zKuppgiCPQn4utU+KrdTLzw68lQ59hRT0j+u8jhci084BKyDMasGxnaJ74lsEf2kgeRbsUNju0tSozQ9rXgX8QDo8rW85UalABmp3GY8huVlMzxRaTDo9VdSt0hFHGS7bjmUgXOYxhI3ZIdB23mOaq8dn7KzwTUIcBpD9GkkcNRDon0Hos9mOZuqbuJ23KrZXRGDrJKUkng0eMqPI1eF45mCff81WVMS07sg8wfwUMHjC2xAI4grtjAybCAVqVOhm7QE48lFTLVEqhFjBOmCdBgyQCScFACc1Km6D+KscAGOs5sn7jj6qVTK2k+GR0Nwp90nTLLjbVo7YOzZdpgny9dlDFd0WOhvrJ+AgcRUItysuXeSI5LFH2b2SwcNF12otumaF3oUyTZUbJpHo/Yrs7RewVHEHU0w2LgjieYstgxhadMbGIG3osz2NpwwTYD9laejV1OJ5kwvLnds6yvxOZiTvZFZDhHVnC/UzwH74LmMicTMANJiXGB1I4lHNzlrB3WGbJP1VCPlMnQSt6Lt+RtLgXFztJBaCbAjpx9Vnc57H/AMTW73UQ5hEQBPMfJPwtXlNSaFO+rwiT1i/yh6lfSKpMCBO+3mnaXojGTyZXMX0hUdTa29NrSXSZJM236D36KnzVwYyd3xAESZ6HgPJTwWJLqjy7d0n/AGuH5oXNW6qgHAgR0h0n4SI6qwahubPYzRQod2IH8x40jqYPicfNUWMpy4EkvcSJPEkmPQX2CvMQPAPIfZU2KqaCHDdpDh/4mfwWJ2SaAu2bxSotYwQW2PrBleY4+sSvV+2el7S4bOZI9rW4WC8ixbpK6v8APknyPAOUzQkptC6yB1pMRGI+kDiuuBpjjuuFd0kpE7Y7xH/pwhRKmQoFMSGCSQToAZIJJIA6MqwQeRV7hqoeJMXHHis8pNxJEdFOcOxbj5OpYY2k0zAg3PzBVboRlLEd4IMg+881xdRIK2OFTCVN2iDKa1nZPJQ5jqjxaPCOZkX8olZcOK0vZnOQ3+W6bmQZsIBAEevyp8rfXA0ErNrg6rGwCCwcYE/sKzwmYtAmk11Q/wBzhpb6TcoXB4QVGTIBBA2mx6ea7U3lri07gwVx7LMNqVK1W7zAj6WXPufwUW0XNZAbpHlC64eojaWbsbuSegCRt2atB/Z0kU4cIi48iqDtZjgxlVknxloJPHc+yvKebsc1xH+mBx9vNZLtW9usRqcSWu3sIBBsnvAkY+VlHgK81g0cGH/kZ/AI/E0C4sjeYjoeHuq6lgiw1HHiGgN4x15TO29uC7tc9z2tAvaOGlw5dIj2QWZq63LpHsha7xSgwNR47wPzReHeC4zvpt58Vnu0uZNDxEG145ixSIkwfthmOvDmPqA3kEkW+OC8qqBXua5m41SfT0VOWzK7uGLiiXJk4aETRwiiwXVk15bHIifLy9lWUhYxRzLdA6lBVAiq9eeEdd0I9yIoSbvRzcVApEpk4ggnTBOgBkkkkAKVGoFJJ/0oNQzKsXHBWeWY/VLXFsyNII35ieB2VOFoMiptFMvgatUA8hH6peSqKQ2csXhtO4hQwQ8SLx7ATuUHhGHXAU1oo9np/ZPMGtYQ6bgH2H7KuMyIs6fLy81ksopFrQOJv6K/xr/CxvIE+hXJKNO0Os4Y5xUjeB5qLMWwy06gdgSJBPQzIP76IW43XP8Ahi8hokSeH3SFi2p1tJl3lYSD12sqjGY12q+/F0RA9eP5rW5xlraGE1S7UGjxEzfbivMcPqquOol0utJnpt+K1qjFJPJb08UP6QT1Nh1N9yrjIsOWh1R+7tugTjK6U/SOFuG0TCLudoEcyAPlYzGzvTw8+MuDQL/rvYLB5/OomSRzWux+KLALz4YtcLNYmHtLfZCxkUxOJMlRbh54q0q5O/UQBzumpYA9D5XC7FNVgn1yC0sCN5RFWuwCCAY4bn9F3d3exPtt7hDup0h/n9EttjYQFUg7ISo1Wb2A7BB1qStFs55JegEpl0e1c1QmIJ0wToAZJJJACCep9KTQlWQMjiFf5FUGnQd5J36BZ+UXgHO1jTvwWTVoaLpmgrUVywwhwA3uin4sawx8TpF+vFM3D3sRbquey5ockgbmY3/Rad2H1NBJjkshgqgDfDx+VpMLXJDTPmFCQIZroJB5o7D1AIQDKJfVIYJk+nU9AtLleFpMnZxaJc48OgH4rGrNIducUP4MNMhzgAB13KxfZ7AgAPOwHh8+JR+Z4p2Lql0gU2lzW2nje3wi6dBrQATsAABy5rHkZeKoIomAXHgqfOc2LyGzYfHRFZridLDpMiRPMAyGk+3yqehgtZtefk8vNY1WzE7LKof5enp8/wCVUNpiQCdIJueSPx4qYc93VaLwAQQd+Fp6IZ2FL4a3d1h+fQIN0VBINR4AIDXkQf3biq/G4CTIBE8rgo/MmilVJu8OpU3SNzYS6PcqjxeascIDnjy59RN1aMXeDG0E08GBxjzEKL6Am0ecys+Xkm5PurLKsS0HS4mD7K/RxzZJy7Fm3DGNwgsTS8ldtaNNiUDiaBulUsmOJQ1mIco7E00E4K6IsiE6ZOtMGSSSQAgunc6gY3UAu2HN1jGjsCKJwlTS4HqpY9sGea4NW3aNapmifh2PgzBOx/BLC03A3QGDxcjSbRsVY4SuRsVztNYOi7yXGWzMHaOK0mF5zYLI/wARPFXWW4rwQpMw0+NzEtw1IMIYXglwaIMC2/CUJQxJp4WrBu50fACrKtSSP9IgeQmPuiMUCKNIH+p7newspPRT2E5extOkC4SB99yg2Y7vKnIC59Nh7wF2q1P5bRwgyqN1ctD43kD31fkE0diyL/C0jUw+JMFxcLebfF+BUuyDJxVKwMBzvZpMjrMLQdhsHoohzx9ZAAjc855SfutFTy2nSkspNDjN2tAMHhKpNX/CSdY+zy3thiGuxAYxrfC4kw6xkySeR2HOxVc/MyGv7uS8ju2wCbmdW3GB9+S9HHZnDUXGtiSH1HGQHWBPINAvJ81DOc3FDDtrsptB1VGOgRpLSWmANvoIjrxuhRrLHlNSdI887U02tqUQwERh6bSNrhh4c5WCr4UhxEcjz3uttneKNb/5Dn63PJBG2jfSI97/ADdZjHVXU3MIMEtuRbb/ACq8dpGTpsCo4cjdsibjb/C1GX9lKT6Yd/MaTwMWhdchz8VDprUm1nEiXuIDg0QI2v6lek/wDWt2hoHEbBTnOV0x1FUYAZOWgASYtMfkuNfJ6sfSQttXxLADpZqPMiB8GVk857QmnIgH8+QE7IimxZUZjMsK5u4/FUz0Vicc5ziT7bfCFe6V0pUc8qIpJk6YUZJJJADtXam265MC7McUrGiRzEfT5Lkw8N0+LqzA5KeWv0vDiYg78hxjqZhasRHeZEIgo7BVSXCRYbn8VyfSa4FwcNzAMk9Nh6JYWoWHaxEEfvqlbtDJUy913+0IvC14CCpAgSNkTTELnZWi9o1B4dVwI1eXFE5zmYrPYGCGtaG7W3O3wqvDHw3XbB0S+qxrOJE7RHGZsoUMmG0qsAjfaBvdW+E7NCl/PxIAYPH3Z+okAwDwFzsuBzGnQrOFCiHPB+p7iWsMbNHEid/lVfaDNK1XT3jy4uP0gQ0Ab29U6X0K/wBmhy3OKuLxbBTEMpkOdeGsYPLidgFss1zplERMui3JZrsb2crYUPqVNINRrYZcuESRPDjtPDgrhmWUS6aj/wCY4EeMt1QdyG7N9iVaKpEJu2Zp+PL6neuvpJInmNvQbBcuy9drsPVZVk6S7rPekOJ89Wo+yv8APMqoUaYkO0xsHRqIkyXXJ4eXqsc6vSEvw5c0RDyHd6Q7+m2kb3gEHbhumYLIHW7M93TcZkOBAaYaT0Enfb4WBzRh8E8j+C1OJzl4eRUPehs6XkFoc2dw07eXMKizmpIYQLlz/k7LY4GasqabjIA3lbzszndSqCx9V7mgWYZJnb9FlcNimkRUbI5/1DyPmpU85DLtaQYjVqvtHltxSyuXofCWzWZ/meimROmbf3OPPY2CxWJxbTzPnb2AUqucB27C47Xd7cPgIPEVCALR0Fv1KaEWtiSa9HFzkyiXypKxBiCdME6AGTgJk4QBNjU1epAgKTWWU24DURwHEpW0tloxbwgFqIoGWx+9/wBVaYnDUWt2btxkGfTdU+mPn8kRkpI2XG4PJc5RSYS6XaCAdJsQTFgbG0/iueNBe9pZThxaCQ0G5Egu08JibW8kLhQREHcxB8xKvsu/7gDTpdBbDRIiYME+vBQm+j7HRGPeKWgPC1azG6ix2jjIRtDNqfGQtJUYKIA8HiiS4F0ngHGfwhA4zJ2P+qlTB/ua4t89r/C51zxllor+DHiwCpnLGjgSevBFZXmcXa4RxvBPTn7KjzDIXNq6Kd2kAgn5HuutDs9XaZY4T6/aFWoNbIPtF00bfs7lRxTyJFMC7ibzvtzK2DuxVA939XeNcBqDiP8AVOmSPsshlNCrQo067yA8PMgXmmYbced/UL0Jj9A72ZY5vC+l14PkZj0HNZF06JzWLB2ZaKB711RwDR4hzB2uDwP2VTmTmvqAta+vUeNQZs5rYG4Atew2FkZjcW2pqbUc4MYS0NH9d7dOYnotDTptpNgNvF+PEnc8JJsqkjy/tEK1JofUptbJLWtLtekenHZUmXZwX0W0B4R3hdUaLayWsDTzIjUI6rRf9UNeqi4vmk67WgAQQAXX32cvOsy1gd4yALauhMkfBC1Kx/Rpu0FKnUljQS8N+sBtnG+8g8pCxYxzS2HRLZ/WPUBcmZlVggVDBUcPlLntLrAAwT/j93CdRpZMu9BLMUXuDdW5AFltMd2Cp0cOys54qagCRcESJ4GJ/fVZ3sxlD6eKZUeGllM6tRI06gCWD/cBwWgzzGudSJ1GDpLnE2c4XBDdg0TwtYLn5JU0osvxxbVsqH9kQzDOrtfqBfDWgeLRY6iDtImPKeKzWKYA4gGRNivRM2xneUw1ga5rAPGCXazFzJsdzf8AJedVXS+9r+1524fqn4ZOTdi8sFFIGepNU6m+yiuo5WJOkElhgynTF1BTpC4WM1bCqTVY02+G1oG8T/kINgiCeiOFYf0lpA3mQuabPR4VSBcQ9rmajwt6nb7FAvYIDh7IrB4zQXA0w9pEFpNjyKKp9o2tuzDtYebYB94lMrWkJKnsbBZBWqjwU33iCYaJ53IstdkXZF1IF1YAP2+sGB5D/Kx3/uipfSDfmSflHZf2qruaaZNzYE/0jmoc0OWS/Q8JQvBoM5wpcHAEENAI6mYgH97hBYXMXM8FRpgc9wOh2IXd7tNJ9PUXAtJY7iDG3wCuGDxIrU7/AFAeIH7rkh8aekdUGdq2Dp1xEyPYjyPDyIWZzTJn0HwJc0iQ4A/PJXFai5ploHoo4dzi4eIg8pNo3V+OThp4F5ONT3s5Zd2reygaDgCC0ta6duIBHESvR+wPaUV6BoE+LSQPZeeYrs8KhLmODZvp4T05eSJ7NZfUw+JY59anTaDJkmSOjQN1VyjJWtnG+NxfVno2S1Wai+p9NMOeRv4hwvxBBt0Q+N7ZEYYvEmpUqPG/0gOIaPINA85J4qtxWKptqVe7fqbWdqIEmHQA7wn6ZdflfdZzE4eoahbGkOD6gbuJYBtzOkH4TPMcE4xSlksjmrsXQZRqAONGruRwLTHzaegVP2tyip3Opslmoy0tbPMmWgA7cbqFeq6mWVGbOIa4beTgeHEeyts8zenRoOZUfqqlh0tkmCdp4CN900HaTRk1TozmQdln1qesEAEmPA1xhu7pcRA4DebrZZdhqDmhpp6tGgaXs0mYiS0DY3J4Et4qh7MdqWU6DaVRwGjbrckedzt0Whx/aYPkUqdMhwIZVgl4BhpdPUzbp0XLyObk0y0UlotMBhKNZ0Obra13ihp0giPCLfZT7Sdl2VBrcQxkBoa1vifAgAelpRfZvCs7uXmGt2YAYPCSYkyRsisJmDMTjIBkUwIHCxMesgHyhU4IYt6JcvJTpFdg/wDp9TpUO6BDZLi90aiJIkA8oaB5yvO+2fZ3D4cktJiSJc4kucBsGtAA8zy9V7Nj8xZPdM31CfLSHz13C8R7f4rvX1I2p1Kg+QJ9vsuzihls5pcj0ZMVAQorlTcuqq1RljhJIJLAGXah9S4royeCxjR2WFJ40mfJDOqRDeZv9pXSk+d7H7qVZo1AWtclSrJ1J/RGi3w+p+LfggKp0vI4FHDEQDyEmfPh7oMUy89SU0fdmzykkTp04jzK70Koa/xCRwPEIauYOkbD9lKnLjAv6CfcoatZE7dXSNbQxetpAM2sDw6xw4wOMICmH0nXs7br+qjkmlgDnEG86Y26k8/tdWuPpfxLS+mNWgRO0knbrYH3C4vjLqlg6Yt7ZyGIF9Ug+/HgfdD1iTffdDszMcWEkb+L34KX8YHRpZ/y/QLerXo6OyaLKhjKbABNxvbj5qdXF0zHeSZiHNkSJ2JDhEKndTkyZB+FGo60eqxQVi8juJc4TH0mVCaLCYMBxdvcTAi4890HjO1j34wVXQA0lgHANuNtvbmq3K8TpDieRKrzVvJ/ZV4Qyzik8I176gfQdHAz6TIWdzfG6yJiQSSRxmPyXfs/VLnOp38bTHQgSFVmmQTIvN1vHHq2hZu0mavsZ2VFcOq1Poa7S1pmHGJMwCYEtt13WlzumaA1Foc9sANaAAARaYggAQOfAQiOxeZU6eCpaQJGrUCQCTqMkfvgrL+DhvfYg73N5k8GtHHwwPU7zacpJy8tD9Wo+OzGUsbXrNJxFR7aQgClTljXAcCACTyub2R2V9oXUKoq91pYPC/dx+kTyAht7RurrPnCnhnloiKb3RsQQLD/AHEeyy7cucabRJ/lsp1A0f106lFjCfNppH0K6nx9veDkXL12sm5w2LHeCDIDAQeZdF/aB6LyTMK4qPxJJs6o8+5J/JbvAYzTT1TYNEno0H8l5ViKjrtJtJNtiefVWSoisnFjV1JUQE6VlBBOmCdYAwRFEjj77rlbzPmnG9wR6LBoug+xHA+SdmHJNxE8+AXNr6bQH94C7+0NcCNr7aflQGcQdi4HnYj14qTjL0dKlGsnTF0w2AOHP8fdcKla5cOgHnxU6uIY+4cQev58UPUMbifIhMo/Yd16OVd/i9FBrZ2KjVfJlRpEA34/v81WsEXLIfgiZg3B/YXofZi9DTEaS5pEQZ6jnf4XnmGrhjtL/R4uRxDgNj5f5GkyXtI6mZqDWDbWz+qNiQdz7HnK5uSLeTohL0T7RYENdqG8+Lq0zpcesggnyQ2HYdOuxjgrKvnNKvUbpDtR8JBbIc07tN5HOeCqsywxw7zpJLCDHt9J6hSabwdEZJHVwLv6SOqiMGZh4iQYbsSOJvuqTviTJv5/COwTi+q0gDwgRyAg8upK18biiH5XN0RZltQgtY0weMRZMez9W3h97K+f2gh4Y5sdSRH22UqudUwP+56NbPyd0n5ORaQOKeymwGWVaVRry0GJtPMEfiueYUqj6hcWkExaCenJWn8Q17SW6jymwnyCFx+JawNu6SP2Yt8rYyk5ZWQaSVFt2exsU2UTZzqgby8JcD6m5H7C3+W5Qz+IDjBIdqgSGMAJADW7STAn/SV5Z2cmri6fiJ0fzOQ8Nx/y0r1/LWgEAEEhgkTcEuJE+61xzkE7RmO0zwcDiCDJ1Fp6A1dX2K44atqw2GqN37ltN3kWgD2e0e5QWaZtSoMqtqguNRxaGD+q177AeIX9gVz7MGcO+i/emXMI6O8bf/0Y/wDqu2HxR5/J8mVHavGvpUtFMjRUNxF28YHIGD7FY1qvO07nd4Q4yfDPIwDDhykOMjmVSgJmwih0kk4alGGCdStHKEkAIPtb1TCoeaYFItQA26iWKUKdRsFbYHB1NR1keS7KLmSiwODijcvw7ajtDuMwUFUZBVnklE9411xBWTdRKwVyO+JyQtsHSOE7hBYHEuY6xjmNwRyINitlnWGaGjU5rHbtkwbLK4rCw/UIM8jxUIT7LJeUK0aGjlzTSbUaQ2p9RaHXLfImQYPku/8A6lSFE06ly8GREi+xJ9o8lRZXRqOdqkEAne94vtsq+tiHPcST6cBySqNur0bKXVDtF4HMR+CuGvY1ha9+kgagAJJPsZk+XMFD5ThdIdXewljQdP8AaX7NB534DhJ4Kvq1dRLjuSqOPYlGXXRIYkO+qSZ3n80QzDMdZrnNd/qAj4KrCugqIcfoZTT+QTSqupO0vJixsZnr1Q+Irlzi47k/4C0OXfw3dNdiBqI23BMiQAARaFU51TpAtNFr2tcNnHVBnYGBKWErev6E1WLLvsHiqdOs81CAXMIBcYG4dE/+IW6wOYF+IdWpEaXMaG2+oA6tRHUT8Lx11aG6Yuf37rWZDnj2sbSlocxrgIMk+FwFwYJEqfNF/JDQa0WHaPJXvxdN8TScXaXDbUDLxPO49uiqszzF9DFVwwwajKZHG4DT9tQ9V6hmmHZSy8MMagGlvQgb/JHqvGu0NcOrSODWj2XTxyuJxzXkA4zFuqOLnG5XFOSpMbumAjKReeZTAJwEASc6190lGUkAMnDvVMkgDoOhjobfKYsPESPf5UE4dGyAFCQUu9PG/mEtQ5R5IAmcMWwTEHYgyNp9EfkDwK8O+l28fdC4PF92SYDgbEESP0K7ZdVAdJA4289vZS5E3Fo6eKSTTNBn1GnVrCm97g4NDWuABaHEmNQ3vbYqmzXAOwzzSqQTAILTIINw772Qr8e7vTU3dMj0t9k+aZialQOP9rR1m5Py4qcIOKSKOacm0dctzA0y+0tg/Ij8UPhMve+dImOsQiMPQGiHuLJcCfDOwt5bldqma6RppiGj9yTxlFu/FBJJ120LMs7dUYMO3w0mGwO5MadTncTBNhDROxNyDQy5znQ0g23mwQzxcnmu+HxWkEczKtlLBytohjMA5m8ehQzQu1WsSuaZfsWyOLruOnkP0/JE0cTUdTc0f9u2okWB4R18kOQrGljYplg2PCPusk6VJDxSk7kc6T2sY5w+qCASBN/DY7zcpqGYFlN1MMB1FrtcmWxyEwPMiUPXbaALbykfEACL85seqVJeys2bDPO11Wrh6YLgTEEgQTFieQ2+VjqlQkyV0qOtHBQ1DgPdNFUjnbtkYU9B5QPZN3p4W8rKBKYwmY4mf3zUS5MkgBBOmCdADJJJIASSSSAEkkkgBJw5MkgB5U6T4cDvBC5pLKNToMxFVpuBHRCl6ikhKjZSbEkkktFEkkkgBJSkkgB9SWpMkgLEkkkgBJJJIASSSSAEE6YJ0A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hQSERUUEhQWFBUWFxYYFxYYFRsVGhgYGhgXFhUXHBcaGyYeGBokHBQXHy8gJCcpLCwsFx4xNTAqNSYsLCkBCQoKDgwOGg8PGiwkHxwsLCwqLCwsLCwsKSosKSwsKSwsLCwsLCwsLCksLCwsLCkpLCksLCwsKSksLCwsLCksLP/AABEIAOsA1wMBIgACEQEDEQH/xAAbAAABBQEBAAAAAAAAAAAAAAAEAAECBQYDB//EAD0QAAEDAgQDBwIEBQMDBQAAAAEAAhEDIQQFEjFBUWEGEyJxgZGhMrHB0eHwFCNCUvFikqIHM4IVFiRysv/EABkBAAMBAQEAAAAAAAAAAAAAAAACAwEEBf/EACQRAAICAgICAgMBAQAAAAAAAAABAhEhMQMSIkEyURNhgQRx/9oADAMBAAIRAxEAPwDzhJJJaaJOAmKbWgAigy6usDh5sqnD1G7nguVfN3kwDA5BI7eiipbNkXNpM1OIgeSrnZ8yfpMeizj8we4QTbyUWVud0q437G7L0arBZtTe8NMtmwJ+FeswJiYtzF4WCpNO4W27K1ary0ODi24m/qo8njlFIqyzw+DHJHUMsCIwuFg7K6w2EEKEpmpFVRyyF1OWgA2Vs5jRx1HkDJ+6i/Fsi7SDySdmxqRRVMtCrsRlq1tR1PnE9ELicKADHutU/sKMVVwIBsg6rBPv8WWjxuGIM79No9ULlmQio92twsQYH1XvIBtvxuqxkI0ZzEYcIZmCJMDcL0/Hdl6LqIDQGvbsSTc8ifx4Lz/MqNWk4tdRLCP7rT1HMdZVkxAfMMnJZq0kdPxWYxWDLStjgM5eLHU4G2kEG3QO/BC5x3dUklrmu4jT8xuERcovOjWlJGOSRVbCCbG3UQVwdTXQmQaogklCS0wQTpgnQAySSSAGKQAKcJncwg1HXRpbf+oW8kEQrGi3W108Bb8Qg304RFjSRFqm1RautMLRUGYKrBvtx/NeqdjNPdkiCPqPltv6ryvD4cuMDder9gsC6lhX6/6ibbzaAPTdcX+iqOrjtI0GGoC5i3VB43EOJhv08QPujap8Ec02EwcuBXNH7HeixwuHpUaPePM2B/KFwPaKgS3vKT6YcRDyPDf6T04Lh2uwriyiGgBrqjGu3mS4A34Aj7LMdssaJ7tjWgue3VDofqaAxrSOXiPDhPBMIo2bDMKAYLep5eXVBYXEBx7sxJEjp09V0zDEeFoPACRM3ge5VOKrqdTVyM/oirQ60F43DQqGs9zKuppgiCPQn4utU+KrdTLzw68lQ59hRT0j+u8jhci084BKyDMasGxnaJ74lsEf2kgeRbsUNju0tSozQ9rXgX8QDo8rW85UalABmp3GY8huVlMzxRaTDo9VdSt0hFHGS7bjmUgXOYxhI3ZIdB23mOaq8dn7KzwTUIcBpD9GkkcNRDon0Hos9mOZuqbuJ23KrZXRGDrJKUkng0eMqPI1eF45mCff81WVMS07sg8wfwUMHjC2xAI4grtjAybCAVqVOhm7QE48lFTLVEqhFjBOmCdBgyQCScFACc1Km6D+KscAGOs5sn7jj6qVTK2k+GR0Nwp90nTLLjbVo7YOzZdpgny9dlDFd0WOhvrJ+AgcRUItysuXeSI5LFH2b2SwcNF12otumaF3oUyTZUbJpHo/Yrs7RewVHEHU0w2LgjieYstgxhadMbGIG3osz2NpwwTYD9laejV1OJ5kwvLnds6yvxOZiTvZFZDhHVnC/UzwH74LmMicTMANJiXGB1I4lHNzlrB3WGbJP1VCPlMnQSt6Lt+RtLgXFztJBaCbAjpx9Vnc57H/AMTW73UQ5hEQBPMfJPwtXlNSaFO+rwiT1i/yh6lfSKpMCBO+3mnaXojGTyZXMX0hUdTa29NrSXSZJM236D36KnzVwYyd3xAESZ6HgPJTwWJLqjy7d0n/AGuH5oXNW6qgHAgR0h0n4SI6qwahubPYzRQod2IH8x40jqYPicfNUWMpy4EkvcSJPEkmPQX2CvMQPAPIfZU2KqaCHDdpDh/4mfwWJ2SaAu2bxSotYwQW2PrBleY4+sSvV+2el7S4bOZI9rW4WC8ixbpK6v8APknyPAOUzQkptC6yB1pMRGI+kDiuuBpjjuuFd0kpE7Y7xH/pwhRKmQoFMSGCSQToAZIJJIA6MqwQeRV7hqoeJMXHHis8pNxJEdFOcOxbj5OpYY2k0zAg3PzBVboRlLEd4IMg+881xdRIK2OFTCVN2iDKa1nZPJQ5jqjxaPCOZkX8olZcOK0vZnOQ3+W6bmQZsIBAEevyp8rfXA0ErNrg6rGwCCwcYE/sKzwmYtAmk11Q/wBzhpb6TcoXB4QVGTIBBA2mx6ea7U3lri07gwVx7LMNqVK1W7zAj6WXPufwUW0XNZAbpHlC64eojaWbsbuSegCRt2atB/Z0kU4cIi48iqDtZjgxlVknxloJPHc+yvKebsc1xH+mBx9vNZLtW9usRqcSWu3sIBBsnvAkY+VlHgK81g0cGH/kZ/AI/E0C4sjeYjoeHuq6lgiw1HHiGgN4x15TO29uC7tc9z2tAvaOGlw5dIj2QWZq63LpHsha7xSgwNR47wPzReHeC4zvpt58Vnu0uZNDxEG145ixSIkwfthmOvDmPqA3kEkW+OC8qqBXua5m41SfT0VOWzK7uGLiiXJk4aETRwiiwXVk15bHIifLy9lWUhYxRzLdA6lBVAiq9eeEdd0I9yIoSbvRzcVApEpk4ggnTBOgBkkkkAKVGoFJJ/0oNQzKsXHBWeWY/VLXFsyNII35ieB2VOFoMiptFMvgatUA8hH6peSqKQ2csXhtO4hQwQ8SLx7ATuUHhGHXAU1oo9np/ZPMGtYQ6bgH2H7KuMyIs6fLy81ksopFrQOJv6K/xr/CxvIE+hXJKNO0Os4Y5xUjeB5qLMWwy06gdgSJBPQzIP76IW43XP8Ahi8hokSeH3SFi2p1tJl3lYSD12sqjGY12q+/F0RA9eP5rW5xlraGE1S7UGjxEzfbivMcPqquOol0utJnpt+K1qjFJPJb08UP6QT1Nh1N9yrjIsOWh1R+7tugTjK6U/SOFuG0TCLudoEcyAPlYzGzvTw8+MuDQL/rvYLB5/OomSRzWux+KLALz4YtcLNYmHtLfZCxkUxOJMlRbh54q0q5O/UQBzumpYA9D5XC7FNVgn1yC0sCN5RFWuwCCAY4bn9F3d3exPtt7hDup0h/n9EttjYQFUg7ISo1Wb2A7BB1qStFs55JegEpl0e1c1QmIJ0wToAZJJJACCep9KTQlWQMjiFf5FUGnQd5J36BZ+UXgHO1jTvwWTVoaLpmgrUVywwhwA3uin4sawx8TpF+vFM3D3sRbquey5ockgbmY3/Rad2H1NBJjkshgqgDfDx+VpMLXJDTPmFCQIZroJB5o7D1AIQDKJfVIYJk+nU9AtLleFpMnZxaJc48OgH4rGrNIducUP4MNMhzgAB13KxfZ7AgAPOwHh8+JR+Z4p2Lql0gU2lzW2nje3wi6dBrQATsAABy5rHkZeKoIomAXHgqfOc2LyGzYfHRFZridLDpMiRPMAyGk+3yqehgtZtefk8vNY1WzE7LKof5enp8/wCVUNpiQCdIJueSPx4qYc93VaLwAQQd+Fp6IZ2FL4a3d1h+fQIN0VBINR4AIDXkQf3biq/G4CTIBE8rgo/MmilVJu8OpU3SNzYS6PcqjxeascIDnjy59RN1aMXeDG0E08GBxjzEKL6Am0ecys+Xkm5PurLKsS0HS4mD7K/RxzZJy7Fm3DGNwgsTS8ldtaNNiUDiaBulUsmOJQ1mIco7E00E4K6IsiE6ZOtMGSSSQAgunc6gY3UAu2HN1jGjsCKJwlTS4HqpY9sGea4NW3aNapmifh2PgzBOx/BLC03A3QGDxcjSbRsVY4SuRsVztNYOi7yXGWzMHaOK0mF5zYLI/wARPFXWW4rwQpMw0+NzEtw1IMIYXglwaIMC2/CUJQxJp4WrBu50fACrKtSSP9IgeQmPuiMUCKNIH+p7newspPRT2E5extOkC4SB99yg2Y7vKnIC59Nh7wF2q1P5bRwgyqN1ctD43kD31fkE0diyL/C0jUw+JMFxcLebfF+BUuyDJxVKwMBzvZpMjrMLQdhsHoohzx9ZAAjc855SfutFTy2nSkspNDjN2tAMHhKpNX/CSdY+zy3thiGuxAYxrfC4kw6xkySeR2HOxVc/MyGv7uS8ju2wCbmdW3GB9+S9HHZnDUXGtiSH1HGQHWBPINAvJ81DOc3FDDtrsptB1VGOgRpLSWmANvoIjrxuhRrLHlNSdI887U02tqUQwERh6bSNrhh4c5WCr4UhxEcjz3uttneKNb/5Dn63PJBG2jfSI97/ADdZjHVXU3MIMEtuRbb/ACq8dpGTpsCo4cjdsibjb/C1GX9lKT6Yd/MaTwMWhdchz8VDprUm1nEiXuIDg0QI2v6lek/wDWt2hoHEbBTnOV0x1FUYAZOWgASYtMfkuNfJ6sfSQttXxLADpZqPMiB8GVk857QmnIgH8+QE7IimxZUZjMsK5u4/FUz0Vicc5ziT7bfCFe6V0pUc8qIpJk6YUZJJJADtXam265MC7McUrGiRzEfT5Lkw8N0+LqzA5KeWv0vDiYg78hxjqZhasRHeZEIgo7BVSXCRYbn8VyfSa4FwcNzAMk9Nh6JYWoWHaxEEfvqlbtDJUy913+0IvC14CCpAgSNkTTELnZWi9o1B4dVwI1eXFE5zmYrPYGCGtaG7W3O3wqvDHw3XbB0S+qxrOJE7RHGZsoUMmG0qsAjfaBvdW+E7NCl/PxIAYPH3Z+okAwDwFzsuBzGnQrOFCiHPB+p7iWsMbNHEid/lVfaDNK1XT3jy4uP0gQ0Ab29U6X0K/wBmhy3OKuLxbBTEMpkOdeGsYPLidgFss1zplERMui3JZrsb2crYUPqVNINRrYZcuESRPDjtPDgrhmWUS6aj/wCY4EeMt1QdyG7N9iVaKpEJu2Zp+PL6neuvpJInmNvQbBcuy9drsPVZVk6S7rPekOJ89Wo+yv8APMqoUaYkO0xsHRqIkyXXJ4eXqsc6vSEvw5c0RDyHd6Q7+m2kb3gEHbhumYLIHW7M93TcZkOBAaYaT0Enfb4WBzRh8E8j+C1OJzl4eRUPehs6XkFoc2dw07eXMKizmpIYQLlz/k7LY4GasqabjIA3lbzszndSqCx9V7mgWYZJnb9FlcNimkRUbI5/1DyPmpU85DLtaQYjVqvtHltxSyuXofCWzWZ/meimROmbf3OPPY2CxWJxbTzPnb2AUqucB27C47Xd7cPgIPEVCALR0Fv1KaEWtiSa9HFzkyiXypKxBiCdME6AGTgJk4QBNjU1epAgKTWWU24DURwHEpW0tloxbwgFqIoGWx+9/wBVaYnDUWt2btxkGfTdU+mPn8kRkpI2XG4PJc5RSYS6XaCAdJsQTFgbG0/iueNBe9pZThxaCQ0G5Egu08JibW8kLhQREHcxB8xKvsu/7gDTpdBbDRIiYME+vBQm+j7HRGPeKWgPC1azG6ix2jjIRtDNqfGQtJUYKIA8HiiS4F0ngHGfwhA4zJ2P+qlTB/ua4t89r/C51zxllor+DHiwCpnLGjgSevBFZXmcXa4RxvBPTn7KjzDIXNq6Kd2kAgn5HuutDs9XaZY4T6/aFWoNbIPtF00bfs7lRxTyJFMC7ibzvtzK2DuxVA939XeNcBqDiP8AVOmSPsshlNCrQo067yA8PMgXmmYbced/UL0Jj9A72ZY5vC+l14PkZj0HNZF06JzWLB2ZaKB711RwDR4hzB2uDwP2VTmTmvqAta+vUeNQZs5rYG4Atew2FkZjcW2pqbUc4MYS0NH9d7dOYnotDTptpNgNvF+PEnc8JJsqkjy/tEK1JofUptbJLWtLtekenHZUmXZwX0W0B4R3hdUaLayWsDTzIjUI6rRf9UNeqi4vmk67WgAQQAXX32cvOsy1gd4yALauhMkfBC1Kx/Rpu0FKnUljQS8N+sBtnG+8g8pCxYxzS2HRLZ/WPUBcmZlVggVDBUcPlLntLrAAwT/j93CdRpZMu9BLMUXuDdW5AFltMd2Cp0cOys54qagCRcESJ4GJ/fVZ3sxlD6eKZUeGllM6tRI06gCWD/cBwWgzzGudSJ1GDpLnE2c4XBDdg0TwtYLn5JU0osvxxbVsqH9kQzDOrtfqBfDWgeLRY6iDtImPKeKzWKYA4gGRNivRM2xneUw1ga5rAPGCXazFzJsdzf8AJedVXS+9r+1524fqn4ZOTdi8sFFIGepNU6m+yiuo5WJOkElhgynTF1BTpC4WM1bCqTVY02+G1oG8T/kINgiCeiOFYf0lpA3mQuabPR4VSBcQ9rmajwt6nb7FAvYIDh7IrB4zQXA0w9pEFpNjyKKp9o2tuzDtYebYB94lMrWkJKnsbBZBWqjwU33iCYaJ53IstdkXZF1IF1YAP2+sGB5D/Kx3/uipfSDfmSflHZf2qruaaZNzYE/0jmoc0OWS/Q8JQvBoM5wpcHAEENAI6mYgH97hBYXMXM8FRpgc9wOh2IXd7tNJ9PUXAtJY7iDG3wCuGDxIrU7/AFAeIH7rkh8aekdUGdq2Dp1xEyPYjyPDyIWZzTJn0HwJc0iQ4A/PJXFai5ploHoo4dzi4eIg8pNo3V+OThp4F5ONT3s5Zd2reygaDgCC0ta6duIBHESvR+wPaUV6BoE+LSQPZeeYrs8KhLmODZvp4T05eSJ7NZfUw+JY59anTaDJkmSOjQN1VyjJWtnG+NxfVno2S1Wai+p9NMOeRv4hwvxBBt0Q+N7ZEYYvEmpUqPG/0gOIaPINA85J4qtxWKptqVe7fqbWdqIEmHQA7wn6ZdflfdZzE4eoahbGkOD6gbuJYBtzOkH4TPMcE4xSlksjmrsXQZRqAONGruRwLTHzaegVP2tyip3Opslmoy0tbPMmWgA7cbqFeq6mWVGbOIa4beTgeHEeyts8zenRoOZUfqqlh0tkmCdp4CN900HaTRk1TozmQdln1qesEAEmPA1xhu7pcRA4DebrZZdhqDmhpp6tGgaXs0mYiS0DY3J4Et4qh7MdqWU6DaVRwGjbrckedzt0Whx/aYPkUqdMhwIZVgl4BhpdPUzbp0XLyObk0y0UlotMBhKNZ0Obra13ihp0giPCLfZT7Sdl2VBrcQxkBoa1vifAgAelpRfZvCs7uXmGt2YAYPCSYkyRsisJmDMTjIBkUwIHCxMesgHyhU4IYt6JcvJTpFdg/wDp9TpUO6BDZLi90aiJIkA8oaB5yvO+2fZ3D4cktJiSJc4kucBsGtAA8zy9V7Nj8xZPdM31CfLSHz13C8R7f4rvX1I2p1Kg+QJ9vsuzihls5pcj0ZMVAQorlTcuqq1RljhJIJLAGXah9S4royeCxjR2WFJ40mfJDOqRDeZv9pXSk+d7H7qVZo1AWtclSrJ1J/RGi3w+p+LfggKp0vI4FHDEQDyEmfPh7oMUy89SU0fdmzykkTp04jzK70Koa/xCRwPEIauYOkbD9lKnLjAv6CfcoatZE7dXSNbQxetpAM2sDw6xw4wOMICmH0nXs7br+qjkmlgDnEG86Y26k8/tdWuPpfxLS+mNWgRO0knbrYH3C4vjLqlg6Yt7ZyGIF9Ug+/HgfdD1iTffdDszMcWEkb+L34KX8YHRpZ/y/QLerXo6OyaLKhjKbABNxvbj5qdXF0zHeSZiHNkSJ2JDhEKndTkyZB+FGo60eqxQVi8juJc4TH0mVCaLCYMBxdvcTAi4890HjO1j34wVXQA0lgHANuNtvbmq3K8TpDieRKrzVvJ/ZV4Qyzik8I176gfQdHAz6TIWdzfG6yJiQSSRxmPyXfs/VLnOp38bTHQgSFVmmQTIvN1vHHq2hZu0mavsZ2VFcOq1Poa7S1pmHGJMwCYEtt13WlzumaA1Foc9sANaAAARaYggAQOfAQiOxeZU6eCpaQJGrUCQCTqMkfvgrL+DhvfYg73N5k8GtHHwwPU7zacpJy8tD9Wo+OzGUsbXrNJxFR7aQgClTljXAcCACTyub2R2V9oXUKoq91pYPC/dx+kTyAht7RurrPnCnhnloiKb3RsQQLD/AHEeyy7cucabRJ/lsp1A0f106lFjCfNppH0K6nx9veDkXL12sm5w2LHeCDIDAQeZdF/aB6LyTMK4qPxJJs6o8+5J/JbvAYzTT1TYNEno0H8l5ViKjrtJtJNtiefVWSoisnFjV1JUQE6VlBBOmCdYAwRFEjj77rlbzPmnG9wR6LBoug+xHA+SdmHJNxE8+AXNr6bQH94C7+0NcCNr7aflQGcQdi4HnYj14qTjL0dKlGsnTF0w2AOHP8fdcKla5cOgHnxU6uIY+4cQev58UPUMbifIhMo/Yd16OVd/i9FBrZ2KjVfJlRpEA34/v81WsEXLIfgiZg3B/YXofZi9DTEaS5pEQZ6jnf4XnmGrhjtL/R4uRxDgNj5f5GkyXtI6mZqDWDbWz+qNiQdz7HnK5uSLeTohL0T7RYENdqG8+Lq0zpcesggnyQ2HYdOuxjgrKvnNKvUbpDtR8JBbIc07tN5HOeCqsywxw7zpJLCDHt9J6hSabwdEZJHVwLv6SOqiMGZh4iQYbsSOJvuqTviTJv5/COwTi+q0gDwgRyAg8upK18biiH5XN0RZltQgtY0weMRZMez9W3h97K+f2gh4Y5sdSRH22UqudUwP+56NbPyd0n5ORaQOKeymwGWVaVRry0GJtPMEfiueYUqj6hcWkExaCenJWn8Q17SW6jymwnyCFx+JawNu6SP2Yt8rYyk5ZWQaSVFt2exsU2UTZzqgby8JcD6m5H7C3+W5Qz+IDjBIdqgSGMAJADW7STAn/SV5Z2cmri6fiJ0fzOQ8Nx/y0r1/LWgEAEEhgkTcEuJE+61xzkE7RmO0zwcDiCDJ1Fp6A1dX2K44atqw2GqN37ltN3kWgD2e0e5QWaZtSoMqtqguNRxaGD+q177AeIX9gVz7MGcO+i/emXMI6O8bf/0Y/wDqu2HxR5/J8mVHavGvpUtFMjRUNxF28YHIGD7FY1qvO07nd4Q4yfDPIwDDhykOMjmVSgJmwih0kk4alGGCdStHKEkAIPtb1TCoeaYFItQA26iWKUKdRsFbYHB1NR1keS7KLmSiwODijcvw7ajtDuMwUFUZBVnklE9411xBWTdRKwVyO+JyQtsHSOE7hBYHEuY6xjmNwRyINitlnWGaGjU5rHbtkwbLK4rCw/UIM8jxUIT7LJeUK0aGjlzTSbUaQ2p9RaHXLfImQYPku/8A6lSFE06ly8GREi+xJ9o8lRZXRqOdqkEAne94vtsq+tiHPcST6cBySqNur0bKXVDtF4HMR+CuGvY1ha9+kgagAJJPsZk+XMFD5ThdIdXewljQdP8AaX7NB534DhJ4Kvq1dRLjuSqOPYlGXXRIYkO+qSZ3n80QzDMdZrnNd/qAj4KrCugqIcfoZTT+QTSqupO0vJixsZnr1Q+Irlzi47k/4C0OXfw3dNdiBqI23BMiQAARaFU51TpAtNFr2tcNnHVBnYGBKWErev6E1WLLvsHiqdOs81CAXMIBcYG4dE/+IW6wOYF+IdWpEaXMaG2+oA6tRHUT8Lx11aG6Yuf37rWZDnj2sbSlocxrgIMk+FwFwYJEqfNF/JDQa0WHaPJXvxdN8TScXaXDbUDLxPO49uiqszzF9DFVwwwajKZHG4DT9tQ9V6hmmHZSy8MMagGlvQgb/JHqvGu0NcOrSODWj2XTxyuJxzXkA4zFuqOLnG5XFOSpMbumAjKReeZTAJwEASc6190lGUkAMnDvVMkgDoOhjobfKYsPESPf5UE4dGyAFCQUu9PG/mEtQ5R5IAmcMWwTEHYgyNp9EfkDwK8O+l28fdC4PF92SYDgbEESP0K7ZdVAdJA4289vZS5E3Fo6eKSTTNBn1GnVrCm97g4NDWuABaHEmNQ3vbYqmzXAOwzzSqQTAILTIINw772Qr8e7vTU3dMj0t9k+aZialQOP9rR1m5Py4qcIOKSKOacm0dctzA0y+0tg/Ij8UPhMve+dImOsQiMPQGiHuLJcCfDOwt5bldqma6RppiGj9yTxlFu/FBJJ120LMs7dUYMO3w0mGwO5MadTncTBNhDROxNyDQy5znQ0g23mwQzxcnmu+HxWkEczKtlLBytohjMA5m8ehQzQu1WsSuaZfsWyOLruOnkP0/JE0cTUdTc0f9u2okWB4R18kOQrGljYplg2PCPusk6VJDxSk7kc6T2sY5w+qCASBN/DY7zcpqGYFlN1MMB1FrtcmWxyEwPMiUPXbaALbykfEACL85seqVJeys2bDPO11Wrh6YLgTEEgQTFieQ2+VjqlQkyV0qOtHBQ1DgPdNFUjnbtkYU9B5QPZN3p4W8rKBKYwmY4mf3zUS5MkgBBOmCdADJJJIASSSSAEkkkgBJw5MkgB5U6T4cDvBC5pLKNToMxFVpuBHRCl6ikhKjZSbEkkktFEkkkgBJSkkgB9SWpMkgLEkkkgBJJJIASSSSAEE6YJ0Af/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nihilnovum.files.wordpress.com/2011/04/angelresurrecc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381375"/>
            <a:ext cx="3275856" cy="255168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belendelapaz.files.wordpress.com/2013/03/nueva_jerusale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558" y="4367430"/>
            <a:ext cx="3048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91422" y="1412776"/>
            <a:ext cx="4956641" cy="2954655"/>
          </a:xfrm>
          <a:prstGeom prst="rect">
            <a:avLst/>
          </a:prstGeom>
        </p:spPr>
        <p:txBody>
          <a:bodyPr wrap="square">
            <a:spAutoFit/>
          </a:bodyPr>
          <a:lstStyle/>
          <a:p>
            <a:pPr algn="ctr"/>
            <a:r>
              <a:rPr lang="es-CO" sz="2400" dirty="0"/>
              <a:t>He aquí, fue hecho un gran terremoto; porque el ángel del Señor, descendiendo del cielo y llegando, había revuelto la piedra [del sepulcro], y estaba sentado sobre ella. </a:t>
            </a:r>
            <a:r>
              <a:rPr lang="es-CO" sz="2400" b="1" baseline="30000" dirty="0"/>
              <a:t>3 </a:t>
            </a:r>
            <a:r>
              <a:rPr lang="es-CO" sz="2400" dirty="0"/>
              <a:t>Y su aspecto era como un relámpago, y su vestido blanco como la nieve</a:t>
            </a:r>
          </a:p>
          <a:p>
            <a:endParaRPr lang="es-CO" dirty="0"/>
          </a:p>
        </p:txBody>
      </p:sp>
      <p:sp>
        <p:nvSpPr>
          <p:cNvPr id="7" name="6 Rectángulo"/>
          <p:cNvSpPr/>
          <p:nvPr/>
        </p:nvSpPr>
        <p:spPr>
          <a:xfrm>
            <a:off x="3491880" y="4130825"/>
            <a:ext cx="5436096" cy="2677656"/>
          </a:xfrm>
          <a:prstGeom prst="rect">
            <a:avLst/>
          </a:prstGeom>
        </p:spPr>
        <p:txBody>
          <a:bodyPr wrap="square">
            <a:spAutoFit/>
          </a:bodyPr>
          <a:lstStyle/>
          <a:p>
            <a:pPr algn="ctr"/>
            <a:r>
              <a:rPr lang="es-CO" sz="2400" dirty="0" smtClean="0">
                <a:solidFill>
                  <a:srgbClr val="FF0000"/>
                </a:solidFill>
              </a:rPr>
              <a:t>Apoc.21:23-24</a:t>
            </a:r>
            <a:r>
              <a:rPr lang="es-CO" sz="2400" dirty="0"/>
              <a:t>. Y no vi en ella templo; porque el Señor Dios Todopoderoso es el templo de ella, y el Cordero. </a:t>
            </a:r>
            <a:r>
              <a:rPr lang="es-CO" sz="2400" b="1" baseline="30000" dirty="0"/>
              <a:t>23 </a:t>
            </a:r>
            <a:r>
              <a:rPr lang="es-CO" sz="2400" dirty="0"/>
              <a:t>Y la Ciudad no tenía necesidad de sol, ni de luna, para que resplandezcan en ella; porque la claridad de Dios la ha alumbrado, y el Cordero es su lámpara.  </a:t>
            </a:r>
          </a:p>
        </p:txBody>
      </p:sp>
    </p:spTree>
    <p:extLst>
      <p:ext uri="{BB962C8B-B14F-4D97-AF65-F5344CB8AC3E}">
        <p14:creationId xmlns:p14="http://schemas.microsoft.com/office/powerpoint/2010/main" val="1762606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1030"/>
                                        </p:tgtEl>
                                        <p:attrNameLst>
                                          <p:attrName>style.visibility</p:attrName>
                                        </p:attrNameLst>
                                      </p:cBhvr>
                                      <p:to>
                                        <p:strVal val="visible"/>
                                      </p:to>
                                    </p:set>
                                    <p:animEffect transition="in" filter="wipe(down)">
                                      <p:cBhvr>
                                        <p:cTn id="15" dur="580">
                                          <p:stCondLst>
                                            <p:cond delay="0"/>
                                          </p:stCondLst>
                                        </p:cTn>
                                        <p:tgtEl>
                                          <p:spTgt spid="1030"/>
                                        </p:tgtEl>
                                      </p:cBhvr>
                                    </p:animEffect>
                                    <p:anim calcmode="lin" valueType="num">
                                      <p:cBhvr>
                                        <p:cTn id="16" dur="1822" tmFilter="0,0; 0.14,0.36; 0.43,0.73; 0.71,0.91; 1.0,1.0">
                                          <p:stCondLst>
                                            <p:cond delay="0"/>
                                          </p:stCondLst>
                                        </p:cTn>
                                        <p:tgtEl>
                                          <p:spTgt spid="1030"/>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1030"/>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1030"/>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1030"/>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1030"/>
                                        </p:tgtEl>
                                        <p:attrNameLst>
                                          <p:attrName>ppt_y</p:attrName>
                                        </p:attrNameLst>
                                      </p:cBhvr>
                                      <p:tavLst>
                                        <p:tav tm="0" fmla="#ppt_y-sin(pi*$)/81">
                                          <p:val>
                                            <p:fltVal val="0"/>
                                          </p:val>
                                        </p:tav>
                                        <p:tav tm="100000">
                                          <p:val>
                                            <p:fltVal val="1"/>
                                          </p:val>
                                        </p:tav>
                                      </p:tavLst>
                                    </p:anim>
                                    <p:animScale>
                                      <p:cBhvr>
                                        <p:cTn id="21" dur="26">
                                          <p:stCondLst>
                                            <p:cond delay="650"/>
                                          </p:stCondLst>
                                        </p:cTn>
                                        <p:tgtEl>
                                          <p:spTgt spid="1030"/>
                                        </p:tgtEl>
                                      </p:cBhvr>
                                      <p:to x="100000" y="60000"/>
                                    </p:animScale>
                                    <p:animScale>
                                      <p:cBhvr>
                                        <p:cTn id="22" dur="166" decel="50000">
                                          <p:stCondLst>
                                            <p:cond delay="676"/>
                                          </p:stCondLst>
                                        </p:cTn>
                                        <p:tgtEl>
                                          <p:spTgt spid="1030"/>
                                        </p:tgtEl>
                                      </p:cBhvr>
                                      <p:to x="100000" y="100000"/>
                                    </p:animScale>
                                    <p:animScale>
                                      <p:cBhvr>
                                        <p:cTn id="23" dur="26">
                                          <p:stCondLst>
                                            <p:cond delay="1312"/>
                                          </p:stCondLst>
                                        </p:cTn>
                                        <p:tgtEl>
                                          <p:spTgt spid="1030"/>
                                        </p:tgtEl>
                                      </p:cBhvr>
                                      <p:to x="100000" y="80000"/>
                                    </p:animScale>
                                    <p:animScale>
                                      <p:cBhvr>
                                        <p:cTn id="24" dur="166" decel="50000">
                                          <p:stCondLst>
                                            <p:cond delay="1338"/>
                                          </p:stCondLst>
                                        </p:cTn>
                                        <p:tgtEl>
                                          <p:spTgt spid="1030"/>
                                        </p:tgtEl>
                                      </p:cBhvr>
                                      <p:to x="100000" y="100000"/>
                                    </p:animScale>
                                    <p:animScale>
                                      <p:cBhvr>
                                        <p:cTn id="25" dur="26">
                                          <p:stCondLst>
                                            <p:cond delay="1642"/>
                                          </p:stCondLst>
                                        </p:cTn>
                                        <p:tgtEl>
                                          <p:spTgt spid="1030"/>
                                        </p:tgtEl>
                                      </p:cBhvr>
                                      <p:to x="100000" y="90000"/>
                                    </p:animScale>
                                    <p:animScale>
                                      <p:cBhvr>
                                        <p:cTn id="26" dur="166" decel="50000">
                                          <p:stCondLst>
                                            <p:cond delay="1668"/>
                                          </p:stCondLst>
                                        </p:cTn>
                                        <p:tgtEl>
                                          <p:spTgt spid="1030"/>
                                        </p:tgtEl>
                                      </p:cBhvr>
                                      <p:to x="100000" y="100000"/>
                                    </p:animScale>
                                    <p:animScale>
                                      <p:cBhvr>
                                        <p:cTn id="27" dur="26">
                                          <p:stCondLst>
                                            <p:cond delay="1808"/>
                                          </p:stCondLst>
                                        </p:cTn>
                                        <p:tgtEl>
                                          <p:spTgt spid="1030"/>
                                        </p:tgtEl>
                                      </p:cBhvr>
                                      <p:to x="100000" y="95000"/>
                                    </p:animScale>
                                    <p:animScale>
                                      <p:cBhvr>
                                        <p:cTn id="28" dur="166" decel="50000">
                                          <p:stCondLst>
                                            <p:cond delay="1834"/>
                                          </p:stCondLst>
                                        </p:cTn>
                                        <p:tgtEl>
                                          <p:spTgt spid="1030"/>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1000" fill="hold"/>
                                        <p:tgtEl>
                                          <p:spTgt spid="7"/>
                                        </p:tgtEl>
                                        <p:attrNameLst>
                                          <p:attrName>ppt_w</p:attrName>
                                        </p:attrNameLst>
                                      </p:cBhvr>
                                      <p:tavLst>
                                        <p:tav tm="0">
                                          <p:val>
                                            <p:fltVal val="0"/>
                                          </p:val>
                                        </p:tav>
                                        <p:tav tm="100000">
                                          <p:val>
                                            <p:strVal val="#ppt_w"/>
                                          </p:val>
                                        </p:tav>
                                      </p:tavLst>
                                    </p:anim>
                                    <p:anim calcmode="lin" valueType="num">
                                      <p:cBhvr>
                                        <p:cTn id="34" dur="1000" fill="hold"/>
                                        <p:tgtEl>
                                          <p:spTgt spid="7"/>
                                        </p:tgtEl>
                                        <p:attrNameLst>
                                          <p:attrName>ppt_h</p:attrName>
                                        </p:attrNameLst>
                                      </p:cBhvr>
                                      <p:tavLst>
                                        <p:tav tm="0">
                                          <p:val>
                                            <p:fltVal val="0"/>
                                          </p:val>
                                        </p:tav>
                                        <p:tav tm="100000">
                                          <p:val>
                                            <p:strVal val="#ppt_h"/>
                                          </p:val>
                                        </p:tav>
                                      </p:tavLst>
                                    </p:anim>
                                    <p:anim calcmode="lin" valueType="num">
                                      <p:cBhvr>
                                        <p:cTn id="35" dur="1000" fill="hold"/>
                                        <p:tgtEl>
                                          <p:spTgt spid="7"/>
                                        </p:tgtEl>
                                        <p:attrNameLst>
                                          <p:attrName>style.rotation</p:attrName>
                                        </p:attrNameLst>
                                      </p:cBhvr>
                                      <p:tavLst>
                                        <p:tav tm="0">
                                          <p:val>
                                            <p:fltVal val="90"/>
                                          </p:val>
                                        </p:tav>
                                        <p:tav tm="100000">
                                          <p:val>
                                            <p:fltVal val="0"/>
                                          </p:val>
                                        </p:tav>
                                      </p:tavLst>
                                    </p:anim>
                                    <p:animEffect transition="in" filter="fade">
                                      <p:cBhvr>
                                        <p:cTn id="36" dur="10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nodeType="clickEffect">
                                  <p:stCondLst>
                                    <p:cond delay="0"/>
                                  </p:stCondLst>
                                  <p:childTnLst>
                                    <p:set>
                                      <p:cBhvr>
                                        <p:cTn id="40" dur="1" fill="hold">
                                          <p:stCondLst>
                                            <p:cond delay="0"/>
                                          </p:stCondLst>
                                        </p:cTn>
                                        <p:tgtEl>
                                          <p:spTgt spid="1032"/>
                                        </p:tgtEl>
                                        <p:attrNameLst>
                                          <p:attrName>style.visibility</p:attrName>
                                        </p:attrNameLst>
                                      </p:cBhvr>
                                      <p:to>
                                        <p:strVal val="visible"/>
                                      </p:to>
                                    </p:set>
                                    <p:animEffect transition="in" filter="wipe(down)">
                                      <p:cBhvr>
                                        <p:cTn id="41" dur="580">
                                          <p:stCondLst>
                                            <p:cond delay="0"/>
                                          </p:stCondLst>
                                        </p:cTn>
                                        <p:tgtEl>
                                          <p:spTgt spid="1032"/>
                                        </p:tgtEl>
                                      </p:cBhvr>
                                    </p:animEffect>
                                    <p:anim calcmode="lin" valueType="num">
                                      <p:cBhvr>
                                        <p:cTn id="42" dur="1822" tmFilter="0,0; 0.14,0.36; 0.43,0.73; 0.71,0.91; 1.0,1.0">
                                          <p:stCondLst>
                                            <p:cond delay="0"/>
                                          </p:stCondLst>
                                        </p:cTn>
                                        <p:tgtEl>
                                          <p:spTgt spid="1032"/>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1032"/>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1032"/>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1032"/>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1032"/>
                                        </p:tgtEl>
                                        <p:attrNameLst>
                                          <p:attrName>ppt_y</p:attrName>
                                        </p:attrNameLst>
                                      </p:cBhvr>
                                      <p:tavLst>
                                        <p:tav tm="0" fmla="#ppt_y-sin(pi*$)/81">
                                          <p:val>
                                            <p:fltVal val="0"/>
                                          </p:val>
                                        </p:tav>
                                        <p:tav tm="100000">
                                          <p:val>
                                            <p:fltVal val="1"/>
                                          </p:val>
                                        </p:tav>
                                      </p:tavLst>
                                    </p:anim>
                                    <p:animScale>
                                      <p:cBhvr>
                                        <p:cTn id="47" dur="26">
                                          <p:stCondLst>
                                            <p:cond delay="650"/>
                                          </p:stCondLst>
                                        </p:cTn>
                                        <p:tgtEl>
                                          <p:spTgt spid="1032"/>
                                        </p:tgtEl>
                                      </p:cBhvr>
                                      <p:to x="100000" y="60000"/>
                                    </p:animScale>
                                    <p:animScale>
                                      <p:cBhvr>
                                        <p:cTn id="48" dur="166" decel="50000">
                                          <p:stCondLst>
                                            <p:cond delay="676"/>
                                          </p:stCondLst>
                                        </p:cTn>
                                        <p:tgtEl>
                                          <p:spTgt spid="1032"/>
                                        </p:tgtEl>
                                      </p:cBhvr>
                                      <p:to x="100000" y="100000"/>
                                    </p:animScale>
                                    <p:animScale>
                                      <p:cBhvr>
                                        <p:cTn id="49" dur="26">
                                          <p:stCondLst>
                                            <p:cond delay="1312"/>
                                          </p:stCondLst>
                                        </p:cTn>
                                        <p:tgtEl>
                                          <p:spTgt spid="1032"/>
                                        </p:tgtEl>
                                      </p:cBhvr>
                                      <p:to x="100000" y="80000"/>
                                    </p:animScale>
                                    <p:animScale>
                                      <p:cBhvr>
                                        <p:cTn id="50" dur="166" decel="50000">
                                          <p:stCondLst>
                                            <p:cond delay="1338"/>
                                          </p:stCondLst>
                                        </p:cTn>
                                        <p:tgtEl>
                                          <p:spTgt spid="1032"/>
                                        </p:tgtEl>
                                      </p:cBhvr>
                                      <p:to x="100000" y="100000"/>
                                    </p:animScale>
                                    <p:animScale>
                                      <p:cBhvr>
                                        <p:cTn id="51" dur="26">
                                          <p:stCondLst>
                                            <p:cond delay="1642"/>
                                          </p:stCondLst>
                                        </p:cTn>
                                        <p:tgtEl>
                                          <p:spTgt spid="1032"/>
                                        </p:tgtEl>
                                      </p:cBhvr>
                                      <p:to x="100000" y="90000"/>
                                    </p:animScale>
                                    <p:animScale>
                                      <p:cBhvr>
                                        <p:cTn id="52" dur="166" decel="50000">
                                          <p:stCondLst>
                                            <p:cond delay="1668"/>
                                          </p:stCondLst>
                                        </p:cTn>
                                        <p:tgtEl>
                                          <p:spTgt spid="1032"/>
                                        </p:tgtEl>
                                      </p:cBhvr>
                                      <p:to x="100000" y="100000"/>
                                    </p:animScale>
                                    <p:animScale>
                                      <p:cBhvr>
                                        <p:cTn id="53" dur="26">
                                          <p:stCondLst>
                                            <p:cond delay="1808"/>
                                          </p:stCondLst>
                                        </p:cTn>
                                        <p:tgtEl>
                                          <p:spTgt spid="1032"/>
                                        </p:tgtEl>
                                      </p:cBhvr>
                                      <p:to x="100000" y="95000"/>
                                    </p:animScale>
                                    <p:animScale>
                                      <p:cBhvr>
                                        <p:cTn id="54" dur="166" decel="50000">
                                          <p:stCondLst>
                                            <p:cond delay="1834"/>
                                          </p:stCondLst>
                                        </p:cTn>
                                        <p:tgtEl>
                                          <p:spTgt spid="103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20680"/>
          </a:xfrm>
          <a:blipFill>
            <a:blip r:embed="rId2"/>
            <a:tile tx="0" ty="0" sx="100000" sy="100000" flip="none" algn="tl"/>
          </a:blipFill>
        </p:spPr>
        <p:txBody>
          <a:bodyPr>
            <a:normAutofit fontScale="85000" lnSpcReduction="20000"/>
          </a:bodyPr>
          <a:lstStyle/>
          <a:p>
            <a:pPr marL="0" indent="0">
              <a:buNone/>
            </a:pPr>
            <a:r>
              <a:rPr lang="es-CO" dirty="0" smtClean="0"/>
              <a:t>Dondequiera, </a:t>
            </a:r>
            <a:r>
              <a:rPr lang="es-CO" dirty="0"/>
              <a:t>que se presentan Dios y sus ángeles esparcen luz y despejan las </a:t>
            </a:r>
            <a:r>
              <a:rPr lang="es-CO" dirty="0" smtClean="0"/>
              <a:t>tinieblas; </a:t>
            </a:r>
            <a:r>
              <a:rPr lang="es-CO" dirty="0"/>
              <a:t>por el contrario, las tinieblas representan el mal y a Satanás, su autor </a:t>
            </a:r>
            <a:r>
              <a:rPr lang="es-CO" dirty="0" smtClean="0"/>
              <a:t>Satanás </a:t>
            </a:r>
            <a:r>
              <a:rPr lang="es-CO" dirty="0"/>
              <a:t>se ha estado disfrazando hábilmente desde el comienzo para engañar mejor a </a:t>
            </a:r>
            <a:r>
              <a:rPr lang="es-CO" dirty="0" smtClean="0"/>
              <a:t>los </a:t>
            </a:r>
            <a:r>
              <a:rPr lang="es-CO" dirty="0"/>
              <a:t>seres humanos y apartarlos de Cristo. </a:t>
            </a:r>
          </a:p>
          <a:p>
            <a:pPr marL="0" indent="0">
              <a:buNone/>
            </a:pPr>
            <a:endParaRPr lang="es-CO" dirty="0" smtClean="0"/>
          </a:p>
          <a:p>
            <a:pPr marL="0" indent="0" algn="ctr">
              <a:buNone/>
            </a:pPr>
            <a:r>
              <a:rPr lang="es-CO" dirty="0" smtClean="0"/>
              <a:t>Pero por más que se disfrace, siempre habrá una forma de descubrirlo si tu lo quieres. Y la forma de descubridlo es cuando contradice la Palabra de Dios. Por eso, tu tienes que saber lo que Dios dice en ella y obedecerla. </a:t>
            </a:r>
            <a:endParaRPr lang="es-CO" dirty="0"/>
          </a:p>
          <a:p>
            <a:pPr marL="0" indent="0">
              <a:buNone/>
            </a:pPr>
            <a:r>
              <a:rPr lang="es-CO" dirty="0"/>
              <a:t>  </a:t>
            </a:r>
            <a:endParaRPr lang="es-CO" dirty="0" smtClean="0"/>
          </a:p>
          <a:p>
            <a:r>
              <a:rPr lang="es-CO" dirty="0" smtClean="0"/>
              <a:t>Satanás </a:t>
            </a:r>
            <a:r>
              <a:rPr lang="es-CO" dirty="0"/>
              <a:t>era un ángel de luz y se llamaba Lucifer, que significa “portador de luz” </a:t>
            </a:r>
            <a:r>
              <a:rPr lang="es-CO" dirty="0">
                <a:solidFill>
                  <a:srgbClr val="FF0000"/>
                </a:solidFill>
              </a:rPr>
              <a:t>(</a:t>
            </a:r>
            <a:r>
              <a:rPr lang="es-CO" dirty="0" smtClean="0">
                <a:solidFill>
                  <a:srgbClr val="FF0000"/>
                </a:solidFill>
              </a:rPr>
              <a:t>Isa.14:12-14</a:t>
            </a:r>
            <a:r>
              <a:rPr lang="es-CO" dirty="0">
                <a:solidFill>
                  <a:srgbClr val="FF0000"/>
                </a:solidFill>
              </a:rPr>
              <a:t>; </a:t>
            </a:r>
            <a:r>
              <a:rPr lang="es-CO" dirty="0" smtClean="0">
                <a:solidFill>
                  <a:srgbClr val="FF0000"/>
                </a:solidFill>
              </a:rPr>
              <a:t>Eze.28:13-19</a:t>
            </a:r>
            <a:r>
              <a:rPr lang="es-CO" dirty="0">
                <a:solidFill>
                  <a:srgbClr val="FF0000"/>
                </a:solidFill>
              </a:rPr>
              <a:t>)</a:t>
            </a:r>
            <a:r>
              <a:rPr lang="es-CO" dirty="0"/>
              <a:t>.  La rebelión contra Dios fue lo que realmente lo transformó en un ángel de tinieblas, y los ángeles que lo acompañaron en su rebelión fueron condenados al reino de las tinieblas “eternas” </a:t>
            </a:r>
            <a:r>
              <a:rPr lang="es-CO" dirty="0">
                <a:solidFill>
                  <a:srgbClr val="FF0000"/>
                </a:solidFill>
              </a:rPr>
              <a:t>(Ped. 2:4; </a:t>
            </a:r>
            <a:r>
              <a:rPr lang="es-CO" dirty="0" smtClean="0">
                <a:solidFill>
                  <a:srgbClr val="FF0000"/>
                </a:solidFill>
              </a:rPr>
              <a:t>Jud.6</a:t>
            </a:r>
            <a:r>
              <a:rPr lang="es-CO" dirty="0">
                <a:solidFill>
                  <a:srgbClr val="FF0000"/>
                </a:solidFill>
              </a:rPr>
              <a:t>). </a:t>
            </a:r>
          </a:p>
          <a:p>
            <a:endParaRPr lang="es-CO" dirty="0"/>
          </a:p>
          <a:p>
            <a:endParaRPr lang="es-CO" dirty="0"/>
          </a:p>
          <a:p>
            <a:endParaRPr lang="es-CO" dirty="0"/>
          </a:p>
        </p:txBody>
      </p:sp>
    </p:spTree>
    <p:extLst>
      <p:ext uri="{BB962C8B-B14F-4D97-AF65-F5344CB8AC3E}">
        <p14:creationId xmlns:p14="http://schemas.microsoft.com/office/powerpoint/2010/main" val="1014598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1)">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a:bodyPr>
          <a:lstStyle/>
          <a:p>
            <a:pPr marL="0" indent="0" algn="ctr">
              <a:buNone/>
            </a:pPr>
            <a:r>
              <a:rPr lang="es-CO" dirty="0" smtClean="0"/>
              <a:t>Recuerda que el único propósito de Satanás es engañarte; ¿Y como lo hace?</a:t>
            </a:r>
          </a:p>
          <a:p>
            <a:pPr marL="0" indent="0">
              <a:buNone/>
            </a:pPr>
            <a:endParaRPr lang="es-CO" dirty="0" smtClean="0">
              <a:solidFill>
                <a:srgbClr val="FF0000"/>
              </a:solidFill>
            </a:endParaRPr>
          </a:p>
          <a:p>
            <a:pPr marL="0" indent="0" algn="ctr">
              <a:buNone/>
            </a:pPr>
            <a:r>
              <a:rPr lang="es-CO" dirty="0" smtClean="0">
                <a:solidFill>
                  <a:srgbClr val="FF0000"/>
                </a:solidFill>
              </a:rPr>
              <a:t>Apoc.13:13-14</a:t>
            </a:r>
            <a:r>
              <a:rPr lang="es-CO" b="1" baseline="30000" dirty="0" smtClean="0"/>
              <a:t>.</a:t>
            </a:r>
            <a:r>
              <a:rPr lang="es-CO" b="1" dirty="0" smtClean="0"/>
              <a:t> </a:t>
            </a:r>
            <a:r>
              <a:rPr lang="es-CO" dirty="0" smtClean="0"/>
              <a:t>Y </a:t>
            </a:r>
            <a:r>
              <a:rPr lang="es-CO" dirty="0"/>
              <a:t>hace grandes </a:t>
            </a:r>
            <a:r>
              <a:rPr lang="es-CO" i="1" u="sng" dirty="0"/>
              <a:t>señales</a:t>
            </a:r>
            <a:r>
              <a:rPr lang="es-CO" dirty="0"/>
              <a:t>, de tal manera que aun hace descender fuego del cielo a la tierra delante de los hombres. </a:t>
            </a:r>
            <a:r>
              <a:rPr lang="es-CO" b="1" baseline="30000" dirty="0" smtClean="0"/>
              <a:t>14 </a:t>
            </a:r>
            <a:r>
              <a:rPr lang="es-CO" dirty="0"/>
              <a:t>Y </a:t>
            </a:r>
            <a:r>
              <a:rPr lang="es-CO" i="1" u="sng" dirty="0"/>
              <a:t>engaña</a:t>
            </a:r>
            <a:r>
              <a:rPr lang="es-CO" dirty="0"/>
              <a:t> a los moradores de la tierra por las señales que le ha sido dado hacer en presencia de la bestia, mandando a los moradores de la tierra que hagan una </a:t>
            </a:r>
            <a:r>
              <a:rPr lang="es-CO" i="1" u="sng" dirty="0"/>
              <a:t>imagen</a:t>
            </a:r>
            <a:r>
              <a:rPr lang="es-CO" dirty="0"/>
              <a:t> de la bestia que tiene la herida de cuchillo, y vivió</a:t>
            </a:r>
            <a:r>
              <a:rPr lang="es-CO" dirty="0" smtClean="0"/>
              <a:t>.</a:t>
            </a:r>
            <a:endParaRPr lang="es-CO" dirty="0"/>
          </a:p>
        </p:txBody>
      </p:sp>
    </p:spTree>
    <p:extLst>
      <p:ext uri="{BB962C8B-B14F-4D97-AF65-F5344CB8AC3E}">
        <p14:creationId xmlns:p14="http://schemas.microsoft.com/office/powerpoint/2010/main" val="3117130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4608512" cy="6120680"/>
          </a:xfrm>
        </p:spPr>
        <p:txBody>
          <a:bodyPr>
            <a:normAutofit fontScale="92500" lnSpcReduction="10000"/>
          </a:bodyPr>
          <a:lstStyle/>
          <a:p>
            <a:pPr marL="0" indent="0" algn="ctr">
              <a:buNone/>
            </a:pPr>
            <a:r>
              <a:rPr lang="es-CO" b="1" dirty="0" smtClean="0"/>
              <a:t> </a:t>
            </a:r>
            <a:r>
              <a:rPr lang="es-CO" dirty="0" smtClean="0"/>
              <a:t> </a:t>
            </a:r>
            <a:r>
              <a:rPr lang="es-CO" dirty="0"/>
              <a:t>Gr. </a:t>
            </a:r>
            <a:r>
              <a:rPr lang="es-CO" dirty="0" smtClean="0"/>
              <a:t>s’méion. Estas </a:t>
            </a:r>
            <a:r>
              <a:rPr lang="es-CO" dirty="0"/>
              <a:t>señales </a:t>
            </a:r>
            <a:r>
              <a:rPr lang="es-CO" dirty="0" smtClean="0"/>
              <a:t>(o milagros) serán </a:t>
            </a:r>
            <a:r>
              <a:rPr lang="es-CO" dirty="0"/>
              <a:t>el medio principal por el cual el príncipe del mal asegurará para sí el homenaje de los habitantes de la tierra.  </a:t>
            </a:r>
            <a:endParaRPr lang="es-CO" dirty="0" smtClean="0"/>
          </a:p>
          <a:p>
            <a:pPr marL="0" indent="0" algn="ctr">
              <a:buNone/>
            </a:pPr>
            <a:endParaRPr lang="es-CO" dirty="0"/>
          </a:p>
          <a:p>
            <a:pPr marL="0" indent="0" algn="ctr">
              <a:buNone/>
            </a:pPr>
            <a:r>
              <a:rPr lang="es-CO" dirty="0" smtClean="0"/>
              <a:t>Estos </a:t>
            </a:r>
            <a:r>
              <a:rPr lang="es-CO" dirty="0"/>
              <a:t>milagros engañarán a los habitantes del mundo y los inducirá a creer que la nueva organización -la “imagen a la </a:t>
            </a:r>
            <a:r>
              <a:rPr lang="es-CO" dirty="0" smtClean="0"/>
              <a:t>bestia”- tiene </a:t>
            </a:r>
            <a:r>
              <a:rPr lang="es-CO" dirty="0"/>
              <a:t>la bendición de Dios. </a:t>
            </a:r>
            <a:r>
              <a:rPr lang="es-CO" dirty="0" smtClean="0"/>
              <a:t>  </a:t>
            </a:r>
          </a:p>
          <a:p>
            <a:endParaRPr lang="es-CO" dirty="0" smtClean="0"/>
          </a:p>
        </p:txBody>
      </p:sp>
      <p:sp>
        <p:nvSpPr>
          <p:cNvPr id="4" name="AutoShape 2" descr="data:image/jpeg;base64,/9j/4AAQSkZJRgABAQAAAQABAAD/2wCEAAkGBxQSEhQUEhQUFBQUFA8VFRUUFRUUFRQUFBQWFhUVFRUYHCggGBolHBQUITEhJSkrLi4uFx81ODMsNygtLiwBCgoKDg0OGhAQGiwkHCQsLywsLCwsLCwsLCwsLSwsLCwsLCwsLCwsLCwsLCwsLCwsLCwsLCwsLCwsLCwsLCwsLP/AABEIAOYA2wMBIgACEQEDEQH/xAAbAAACAwEBAQAAAAAAAAAAAAABAgADBAUGB//EAD4QAAEDAwIDBgMECAUFAAAAAAEAAhEDEiEEMQUTQQYiMlFhcYGRsRShwfAHIyRCUmJy0RWCksLhJTNkorP/xAAZAQADAQEBAAAAAAAAAAAAAAAAAQIDBAX/xAApEQEBAAICAgECBAcAAAAAAAAAAQIRAyExQRITUSJxobEyYXKBkeHw/9oADAMBAAIRAxEAPwD46EUAivXZimQCZBIoFEUyEIoBFMCmCACKqAUwSp2pgwTtCUK1gWmMD23Yz9XptbXJizRmkAPFdqKzmgjyHcyfULxbyvaax/2bhOnFNoB1vP5zyCXFtGtNNjcw0Zn1leJeUY+7/P8Abr99i+SFKiUqm0AlTFKVBlKiikqQCiiikwURQhABBFBKmoRCARQkQmQRCYQIoBMgkCZAIhUBCZAIq4BCdqVqdqcBmhbNFQL3tYN3Oa0TtLiAPqsrQunwOmXV6LWzcatIC3xSXCLfVa49diPQ/pHrhtdmlZIZo6TKDZ/ecAC98dJJ+5eMevWfpJqtdxHUloAh8GDMuaAHO9yZXk3LPD+CfkPZClTFKVNBSlKZAqVFUUUUgEEUEjRRRQhK0AooikGZEIIoIwTJAmTAhFAJoTJEQopCcGjBMEoRCsHCcJAE4VSksavU/o90Iq62kT4aN1d3mW0RfAjrIC8s1dXgHE3aavTrMMFjhI/iYcPaR1BbI+Ku7uNk8ieS8d151FerWIg1HvfG8XGYlcxy9L240TKeqc6kByawbVpEbOpvy0j6e4K805LcuMsHgjkqYpSooKgUSgoUVRQqKTRBFRTTBAolBIIooogMyKCICCMEUAimBCYJQEyZCigEQmBCIURCexozU4SBOqlGljVp0rLnNHmcxvAyfuWVq1aSL2yYFzZO0CRmeiuUtPV9qah/w/hwcAHFurfBAvDHVTywOopxt7Lxjl639JhcOIV2nws5baY6NphjbAB0EdF5JyWN/DL9+/8APY9kKQpylKmnohQTFBQZUE0IJUAooopMFIRUStOAgiop2GUIhBEK0mCYIBFAMEUqYIMQiEAigDCaEqYJ7AhWAKtO1UDhWtVQVjVpjSr1v6RjdXo1SLXVtLpaj2/vB5ZBu9YaD8V5Fy9jx5/2nh2n1VQRVp1DpJb4X0qdO5jnN2a4SBjfdeNcpx6xk+3ReylKiSlUqBBElBTaAQKKCQAoJkFFpggiUEgiCiEoCgIqBFPZCAmhBEI2BhEIIo2ZgigEYTlCJglCdUQpglhMAqgWNW3hmgqV3inSaXuMmB0AyS4nDWjqTgLGwL11Bw0nDrwIr611VgJGW6RsB1ucXvkTGzSFp4hKe12tY1tHR0Hh9LTNNz2+GrXfmo8eYHhHo31XlymeUhSvXQhSUpRSrOmBQRKCRxEEVCotASgogkEQKKCACiMIpbDOEVAjCYQIqQjCQQIqIhAQJkoTJgYTBKEwVykITtShEKpQ38IoCpWpMOz6tJh9nPAP1XY7eV3O12oacCnUdTY0CAynTNrGtHQAAYC4nDdUaVWnUG9OpTePdjg4fRd3trohzftNKDp9WX1aREAgkzUYW7gtcSFe+0vNlIUxSqbVQqBRUUWnosKIoKdgEEUEgCkIwgUtgEEVEtmCkqKICpFAIoIQooigCgoimECYIBFMGCiATJyhE4ShMq2NGBWvVsIbSJuhzCRIAHiPhI3ERv5qrQaR1Wo2mzxOujBOwLth7Lqa7guoYw3kltNrXG4EBtwGBvBmBCxz55jlMdqmFs24qiKBWm0gUIUUSAFBQlBARBFBKmBUQKiQRBFBIIVFFErTUBMEEQnshlEFBRGwYJkiKYMEUAmCZIEwQlNacEggHYxg+yVyh6EBEmFAhZJ9vL1/J+SWWegDKxBlpLY6gkH1yPSVpFVwHde6HNtcLjmTJBE5GySnpcZB6kfhKtbQxsfz5rPcvkbUgopnUPmgWq5nvoEclKZyVVsFlBMgi0FRUQhTswQKaECEvkAQRhRK0wUhFBTsaUhEIAItT2WhTIIqvkEUUhFGwkIu2UCDzslnlqUSbrZwvQmsQ0H6SfaTlex7T8LptoWjmNNIgNJLQKuNzO0EmY+Kz9k20wDdTpukCQWjOesDPQ58lXX41Rqh1NmkZRLQZLHvA3hvdDh5rgvJllfya3HTncD4QK9Os69jXM5AaHOgl1R4bAESYAJPkPgtLeFU2W82oQ4lwsa3JcLZAu8g/eOi5eq0jW5a0CCOrsZERJ9Vo+wOtFSypZPjh1pMxl2xyCPgVV5L903DbucR4XSpCm8moKVaGUSH03OfTZ3XvLQyG94+f0zXU0VCWspPc81Cym2HMgkgDctxvnK8++iS4eInMZLjMzhWcUovvh7+YcAPbeJnvd29jTALiNkvnfuX03pdT2e7oLXi1z2MDskOc9uWh2BA643n0XC4vwx1Nofuy4tuAMYAO8Abkj4LJWrVHFpLnCMiItb7CN8bptRr6rmNpvqF1NvMta4AtbzIkgeeBn+5TnJZR9M9TgdcVW0jTcHvpio1hHeLS0mbRnMGBuudSpl1xaJtbcYz3ZEn2yumOO6hmoGpFYmvBbzIBMFlnt4TCooa91Ok6kxrAHseyoS24vaSHMwdi0jBCuc1h/Bjq0i3DhBIBicgHafL2SWn8/n0W7X8RqajlAtbFKm2mxtNpGGjLiBu4xJKjeIfsxocsXGs2rzJ71oZbZHl1lX9aag+NYQySAMkwABkk9AEHYWnQajlVab3MuDXNJadnAHIlY6slx7sCSQMkAE7eaMuaehMadBNoyzvh5LTYTTgSC+5vdd5CLs+cIQnjn8hohQTQpCrY0UhCfROQlKi5K0y84JqfdGcbbommOoRdTB3WH1u9r+n0Rzu8IPRXPMAn0KpFICYO8Icg+c7dVc5vKfp1fS2CIKQMPTboPJMAY9cyic06H0xlB/vCjQcnbCq6wTv7COqeXLuWQvhp29BcC0CrF0x3ZmPj6qrT1K1StUIIL3udfDYBtMSQBjb71mo6y5wLRHL/iggz7eybR30nBwzGSJifkfiue5a6aTHfbfqNLUF0ub0Jw7HVdododV9hboraRoh14MO5k3mp4pjcnovMa3UOe9z2ggVCBB3tgb5OcfeuppQ6wHc9MwIO34I2mw3DtdW09anWY2nfSdc26S0n+YCCR7ELZ2p7U6jXOpvrMotdTa5o5VzQQ4gkkOc7yHVYar3XtaSGl0RicZ9d8DHqprqJYJBJxMEWGB1gn1HzU2Te/Y/mPAONv0lenXbTa91O+1r8tJdTczMeV879Fj4jrHV6tSrUAD6j3vIaIaHOMm0SYElU1NRsZwdj558uiakS5wAO+xz9BKdgUh28g/IrqcT4sytSoMbp6dF9EVGvqU22muDZa5+PELXZnNx22WXWaV1MAuIIPo9p+T2grIysMpeTd7sdq9LT1F2sFXlim8N5Jex7apLLXBzHNIFvMGD1WDiT6POqGgCKV7+UHTcKcm0GczEdVmoC7aPjgfNM6Bg/VT72enR7Ts0bXUhpKr6rTTYaheC22pJlolrcRHn7rBonMLwC5oBxLhIGeqqqOEtA8/zurG0g4i0XHoAJ23wns5FOvY1j6glrg17wHMy0gOiWxuD0WJ+p8h81t1NKCQWwRMgiIPkQsHLV456guOyNe6cZJxG8+gAWkXlpcGGA0PJO1peKYcPMXGMdVVQqOpuDmktc0hzSNw5pkEfFAO2BJgAAAnYTMD0kk/FVM6XxXa7TupvLXOaSLweW64Ate9hBPuwn2IPVZ+UPIKxoRUXLdOYk5uJ/FOHfehXaeWD/MAg7ol1WntHVPb1wpe30TWZI22SWY/zBHRaq1pb7fFWAe/zVDmZ+fyRqs7inRtFnqqNVEQY+WUNO3ffbzWGoPPPvlVhj35LK9N3DpcCMd0iMLXZ7LLw1wFxdNoAJAW4Oa5pLbhgkTG4Ucn8SuOfhIGEbLpcOabiXDLuVEdQC1c2jJGfMj5Lu6Z3cEkmIxGIAE9MnfZTj5TyeGjiunvq6dhOTRcR6w1xP0Rr6dtNgE5dS1MYOwLD+Kx9qHi7TGTHLbJaYJb1gqrSNZc8sLyBSqRebjMZ2wtfbHXWx4bTDvs0kDGogkwJDakZkRlW6vTjnhgIzW1IB8yHVIg+sCPdYGFgp6bmF4p3VbzSIFQC5/hJxPv6qrWkcqmQ4+OoQ4+KL3QSR1hBurrdIKdOnLgbhXA6+E0z/uJVWp00U9PIZllTw5O1E96Sc98+XX1XK0Zlxkkw10ZJ6Qr2PZewMfVdFLvipENqSA4UwD4IDUtGfhlEkd0hpjzg7q7UaWxzw6C4QT8WtP4rPwoUyW82o+k2yp3qYuddILRHl6+iTRVSQ9zyScSSZOw6qKpVRALgDkX/ANl6/sjoA7WMAY18063ccLgcN3B3Xk2P7zPdvzK7lKu1jw9xe0NxLPGLv4ZwdksstH8beop7TaEN1GpbEWVKoAHSIx7Lzlq9LxWkG1KjQ4P8ZvBm+czv1lcrR6K7fAJGTPnlTM99q+OmTT0Z6ZTnT5kld3glCmysDV71KXXQDlsEYR1+gp3nk3up4gvABOBOB6ypvLIuYWvOHT5S8oevz/4XSr0gFic4LTHPabjpbW0x+xGpGBWa2cZNoJG8+XzVDaX6uk6N31B/ps/uu7qNP/0W7/zP9jFzwz9n02d36j/6NH4LPDPcv9Vn6L13/ZhDZq+7m/VUuGD/AFrZSZ+0tA6vb9VQ2lcSJGahWsv7QtKqmLfWUXnuP/lLPvn+y7PangL9MaFxab6dJ4tcHeIdYXLqD9RqPMVNN9Kv/CrGzLX/AHtN6Kxhb4sXNaRkHDhIOPQhVU+HVXzy6b3AZuAwOsyi1ptYY8TQR6wS36tK0aCiTUYSC0XA3R4YMzKe9W1Plq4Z2f1LpaaNQSN7DMeeMkLqf4G+nSfcCC1r5BBBBDSdj7LqO7QOa6lUZl9MtLf1YgmBkho7xkbnK7D+Iv1dHVVamKnLrvcLS3ApPiMf0/Nefz83J517jo48JHzul+LvxXR0FEvc5gy53La0TGXloK5gOSP5n/VbqPEQxgcyOYxzD3jmZwQIzsOq7MZusOTw6fHdUKGp07qrHFtLmNc0RJID24nG+VdxfUU6lUOpDDtM4+G05cYuEDMQvNcV4k7U96rlwJ7wjJMzKufxgkguAkUhTEEeHzOTlbXGb2x71qnpaTnM09MusDjW71pfEXu8LcnaMeas0FTlP00gOLa5aQRInmFux3ElZNFxd9J1N1KA6leWF1pHfDgbsjo4qk8QJc1zouFTmTIgvNS8k52lAen7YMt1uWsaTpqTiKYhskHPvhcI6EUag74ffRFTDXNtJIlud48xhHjHGX1axqVDTc7ltYDTcy2wTGxOclLxHjDqvKlomnSFOQ6ZFxM+h9EpLrR7d39G7aTtSBXBLeVVOBJw5uw+K4b2tDq4aO6H1mgegcQPuhN2Z4lUo1DUpNBhjwbjgBxEzGeiwv1kueSB33vcYOJcZMeiVx8q2aj4/wDMF3NLTbUDwQDHL9x48D89FwhXBgnEHourwnXUhzL6vLlot/Vmpc4HA7sW9c53WWeNs6XjdV1ONaCx9MARdQY/4EkT9yy8P0ZNFz47rXGT5XbfMhV1+LBzmEvm1luAYi4mBI9lbpOPVGUH0A4im50iIiesGN4MHPVc1xz8OiXHTo8D4a6uHEDDA249BJxJ6dV9a4T2Lpt05Y9rXPcMO/hXwzSa91MkNJExI6GNvovUaPtpqAy0VXYAjO2QFhyYfi3Zua+/+ivyuP4bpR254ENJVLJBkTj1XjXNXf4txN9Qlz3El0gkneehXBLG/krfgwsx7GdYdRqqvK5dxsLrixpJbI2dB2Pqt1BwNKjiQxz7o9Xh0AdTGYGeq4lfiDnOy6W+UQNs4Cr50OBbIGdvkcL0fpbnf5uWcur071Ko37WwzDb2HfpC5rq4kgH99x+CyXhzh5R6D6LPPkicU/QXkrsa/WXvpjJhrB8hB/FU6jVNDarMkvdTII2Fhdv/AKlzb87q+hp75hzB/U8D6qpxyJvJa009VLWZI5bSBmI7znY8suK7XCeLalz4YXVhAJBIxO2cHouI7h4A/wC9Q9r5P3BdLs7qaVCo7mVGuBDILS6MOmMtCjkxnxtk2rDLubr1FXX6o032Ui3uk3hw7gGXHvenXok0Pa0jR1Kbg5zqrKzS9zroAY4AlxGZLhgdJ8lpo9qNELbiLZF7ZfkfvAd3yJXK4nxnRONQUanLY6bRbUxIIzDcrix4vljrLj97b3kkvWTjOqtBLpEXOOPXIXLoscZI2JP35C06l1ECRXvMnApvH3uj8lZhrmtIgExv0+AyV3Y4WeHNnySrn03OMHAxjpgQNvc/NB2hI6jaUzNQHkOEjfCtru+ife9J31tnbptvVAaaSB5mFdTOyFM95vui7NZxXhfKfbM91pzI3CpLSIyNvyFq4nVuqTnYDO+B5rNV/BTLegt0FEOJudbAJnyjO/RVFu+QRO/mr9AyQ7+l30Wem2BEQl7qvUBrcrVptFcd1QAt+hMH5KM7ZFTybV6VtMwHTgE42Pl6qxmkp/ZmVDPMdVqt2OWgNtG8bkpOKMJdvuAfzlOdHOmYbgG3uxbmYHXyWW+p37ayd3pTToGCTIiNwjSqxIk7YwPfzxt6qjSNfcWsZddHSTv0zhdxvA9YQ0DTVCXPcy4A4gQ1xgQ0Y8RwU8vjPNLHbj1a0jcrHzF09Ro6wF9Wm9gJDTLHNgt7swRthY6+nBcSXHJJ281WOoMnBLVe9nh9lFF12ubGEpjPzVZUUThVWiCoorZAraNC7qoopyuoeGMtaf8ADT/EFQ7SkdRhRRZ4Z2tcuPGFFE+i009FJyfNRRVcqj4xqp6WwRPVW1KX0UUUe1elTWIW5+KiiPZrNUzPwVVRuyiiUC7QHKqruhzvdRRLXavRG1MroaN5z7KKJZzoY1ZxGoZb/T+JC1U86UelWP8A1lRRY5SajoxvdThGrcxwLSQZOfQAn+y+4cG7Qk0LjJ5NnM7rQXtcQ3uxt42nf92JzKKink48ctbjPLuPJfpk07mPaZFsCAJESfvXyd1cygolwSTHX5nu/GP/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www.mundodesconocido.es/wp-content/uploads/2013/02/Royo-sobre-Vaticano-el-d%C3%ADa-de-su-renunc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5418" y="404664"/>
            <a:ext cx="4032448" cy="341267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860032" y="3817342"/>
            <a:ext cx="4283968" cy="2923877"/>
          </a:xfrm>
          <a:prstGeom prst="rect">
            <a:avLst/>
          </a:prstGeom>
        </p:spPr>
        <p:txBody>
          <a:bodyPr wrap="square">
            <a:spAutoFit/>
          </a:bodyPr>
          <a:lstStyle/>
          <a:p>
            <a:pPr algn="ctr"/>
            <a:r>
              <a:rPr lang="es-CO" sz="2400" dirty="0" smtClean="0"/>
              <a:t> </a:t>
            </a:r>
            <a:r>
              <a:rPr lang="es-CO" sz="2400" dirty="0" smtClean="0">
                <a:solidFill>
                  <a:srgbClr val="FF0000"/>
                </a:solidFill>
              </a:rPr>
              <a:t>¿</a:t>
            </a:r>
            <a:r>
              <a:rPr lang="es-CO" sz="2000" b="1" dirty="0" smtClean="0">
                <a:solidFill>
                  <a:srgbClr val="FF0000"/>
                </a:solidFill>
              </a:rPr>
              <a:t>Recuerdan </a:t>
            </a:r>
            <a:r>
              <a:rPr lang="es-CO" sz="2000" b="1" dirty="0">
                <a:solidFill>
                  <a:srgbClr val="FF0000"/>
                </a:solidFill>
              </a:rPr>
              <a:t>el rayo que cayó sobre la </a:t>
            </a:r>
            <a:r>
              <a:rPr lang="es-CO" sz="2000" b="1" dirty="0" smtClean="0">
                <a:solidFill>
                  <a:srgbClr val="FF0000"/>
                </a:solidFill>
              </a:rPr>
              <a:t>Basílica </a:t>
            </a:r>
            <a:r>
              <a:rPr lang="es-CO" sz="2000" b="1" dirty="0">
                <a:solidFill>
                  <a:srgbClr val="FF0000"/>
                </a:solidFill>
              </a:rPr>
              <a:t>de San Pedro en Roma </a:t>
            </a:r>
            <a:r>
              <a:rPr lang="es-CO" sz="2000" b="1" dirty="0" smtClean="0">
                <a:solidFill>
                  <a:srgbClr val="FF0000"/>
                </a:solidFill>
              </a:rPr>
              <a:t>el </a:t>
            </a:r>
            <a:r>
              <a:rPr lang="es-CO" sz="2000" b="1" dirty="0">
                <a:solidFill>
                  <a:srgbClr val="FF0000"/>
                </a:solidFill>
              </a:rPr>
              <a:t>día de la renuncia del papa Benedicto </a:t>
            </a:r>
            <a:r>
              <a:rPr lang="es-CO" sz="2000" b="1" dirty="0" smtClean="0">
                <a:solidFill>
                  <a:srgbClr val="FF0000"/>
                </a:solidFill>
              </a:rPr>
              <a:t>VI? Y además observe el carisma que manifiesta el </a:t>
            </a:r>
            <a:r>
              <a:rPr lang="es-CO" sz="2000" b="1" dirty="0" smtClean="0">
                <a:solidFill>
                  <a:srgbClr val="FF0000"/>
                </a:solidFill>
              </a:rPr>
              <a:t>papa </a:t>
            </a:r>
            <a:r>
              <a:rPr lang="es-CO" sz="2000" b="1" dirty="0" smtClean="0">
                <a:solidFill>
                  <a:srgbClr val="FF0000"/>
                </a:solidFill>
              </a:rPr>
              <a:t>Francisco I. Que ha hecho que muchos se sientan atraídos hacia él. Repetidas veces han dicho que el papa es el representante de Dios en la tierra. </a:t>
            </a:r>
            <a:endParaRPr lang="es-CO" sz="2000" b="1" dirty="0">
              <a:solidFill>
                <a:srgbClr val="FF0000"/>
              </a:solidFill>
            </a:endParaRPr>
          </a:p>
        </p:txBody>
      </p:sp>
    </p:spTree>
    <p:extLst>
      <p:ext uri="{BB962C8B-B14F-4D97-AF65-F5344CB8AC3E}">
        <p14:creationId xmlns:p14="http://schemas.microsoft.com/office/powerpoint/2010/main" val="2807314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2052"/>
                                        </p:tgtEl>
                                        <p:attrNameLst>
                                          <p:attrName>style.visibility</p:attrName>
                                        </p:attrNameLst>
                                      </p:cBhvr>
                                      <p:to>
                                        <p:strVal val="visible"/>
                                      </p:to>
                                    </p:set>
                                    <p:anim calcmode="lin" valueType="num">
                                      <p:cBhvr>
                                        <p:cTn id="21" dur="1000" fill="hold"/>
                                        <p:tgtEl>
                                          <p:spTgt spid="2052"/>
                                        </p:tgtEl>
                                        <p:attrNameLst>
                                          <p:attrName>ppt_w</p:attrName>
                                        </p:attrNameLst>
                                      </p:cBhvr>
                                      <p:tavLst>
                                        <p:tav tm="0">
                                          <p:val>
                                            <p:fltVal val="0"/>
                                          </p:val>
                                        </p:tav>
                                        <p:tav tm="100000">
                                          <p:val>
                                            <p:strVal val="#ppt_w"/>
                                          </p:val>
                                        </p:tav>
                                      </p:tavLst>
                                    </p:anim>
                                    <p:anim calcmode="lin" valueType="num">
                                      <p:cBhvr>
                                        <p:cTn id="22" dur="1000" fill="hold"/>
                                        <p:tgtEl>
                                          <p:spTgt spid="2052"/>
                                        </p:tgtEl>
                                        <p:attrNameLst>
                                          <p:attrName>ppt_h</p:attrName>
                                        </p:attrNameLst>
                                      </p:cBhvr>
                                      <p:tavLst>
                                        <p:tav tm="0">
                                          <p:val>
                                            <p:fltVal val="0"/>
                                          </p:val>
                                        </p:tav>
                                        <p:tav tm="100000">
                                          <p:val>
                                            <p:strVal val="#ppt_h"/>
                                          </p:val>
                                        </p:tav>
                                      </p:tavLst>
                                    </p:anim>
                                    <p:anim calcmode="lin" valueType="num">
                                      <p:cBhvr>
                                        <p:cTn id="23" dur="1000" fill="hold"/>
                                        <p:tgtEl>
                                          <p:spTgt spid="2052"/>
                                        </p:tgtEl>
                                        <p:attrNameLst>
                                          <p:attrName>style.rotation</p:attrName>
                                        </p:attrNameLst>
                                      </p:cBhvr>
                                      <p:tavLst>
                                        <p:tav tm="0">
                                          <p:val>
                                            <p:fltVal val="90"/>
                                          </p:val>
                                        </p:tav>
                                        <p:tav tm="100000">
                                          <p:val>
                                            <p:fltVal val="0"/>
                                          </p:val>
                                        </p:tav>
                                      </p:tavLst>
                                    </p:anim>
                                    <p:animEffect transition="in" filter="fade">
                                      <p:cBhvr>
                                        <p:cTn id="24" dur="1000"/>
                                        <p:tgtEl>
                                          <p:spTgt spid="2052"/>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
                                          </p:val>
                                        </p:tav>
                                        <p:tav tm="100000">
                                          <p:val>
                                            <p:strVal val="#ppt_x"/>
                                          </p:val>
                                        </p:tav>
                                      </p:tavLst>
                                    </p:anim>
                                    <p:anim calcmode="lin" valueType="num">
                                      <p:cBhvr>
                                        <p:cTn id="3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600400"/>
          </a:xfrm>
        </p:spPr>
        <p:txBody>
          <a:bodyPr>
            <a:normAutofit fontScale="92500" lnSpcReduction="20000"/>
          </a:bodyPr>
          <a:lstStyle/>
          <a:p>
            <a:pPr marL="0" indent="0" algn="ctr">
              <a:buNone/>
            </a:pPr>
            <a:r>
              <a:rPr lang="es-CO" dirty="0"/>
              <a:t>«</a:t>
            </a:r>
            <a:r>
              <a:rPr lang="es-CO" b="1" dirty="0"/>
              <a:t>De tal manera» dice Dios. </a:t>
            </a:r>
          </a:p>
          <a:p>
            <a:pPr marL="0" indent="0" algn="ctr">
              <a:buNone/>
            </a:pPr>
            <a:r>
              <a:rPr lang="es-CO" dirty="0"/>
              <a:t>Entre las señales que hará, se destacan las que atraen la atención de los seres </a:t>
            </a:r>
            <a:r>
              <a:rPr lang="es-CO" dirty="0" smtClean="0"/>
              <a:t>humanos. Hacer </a:t>
            </a:r>
            <a:r>
              <a:rPr lang="es-CO" dirty="0"/>
              <a:t>descender fuego del cielo puede ser un intento de falsificar el milagro del monte Carmelo </a:t>
            </a:r>
            <a:r>
              <a:rPr lang="es-CO" dirty="0">
                <a:solidFill>
                  <a:srgbClr val="FF0000"/>
                </a:solidFill>
              </a:rPr>
              <a:t>(</a:t>
            </a:r>
            <a:r>
              <a:rPr lang="es-CO" dirty="0" smtClean="0">
                <a:solidFill>
                  <a:srgbClr val="FF0000"/>
                </a:solidFill>
              </a:rPr>
              <a:t>1Reyes18:17-39</a:t>
            </a:r>
            <a:r>
              <a:rPr lang="es-CO" dirty="0">
                <a:solidFill>
                  <a:srgbClr val="FF0000"/>
                </a:solidFill>
              </a:rPr>
              <a:t>)</a:t>
            </a:r>
            <a:r>
              <a:rPr lang="es-CO" dirty="0"/>
              <a:t>.  </a:t>
            </a:r>
            <a:r>
              <a:rPr lang="es-CO" dirty="0" smtClean="0"/>
              <a:t>Este </a:t>
            </a:r>
            <a:r>
              <a:rPr lang="es-CO" dirty="0"/>
              <a:t>antiguo milagro demostró el poder del verdadero Dios, y la bestia hará que parezca que Dios está apoyando su programa de </a:t>
            </a:r>
            <a:r>
              <a:rPr lang="es-CO" dirty="0" smtClean="0"/>
              <a:t>acción</a:t>
            </a:r>
            <a:r>
              <a:rPr lang="es-CO" dirty="0"/>
              <a:t>.</a:t>
            </a:r>
            <a:endParaRPr lang="es-CO" dirty="0" smtClean="0"/>
          </a:p>
        </p:txBody>
      </p:sp>
      <p:sp>
        <p:nvSpPr>
          <p:cNvPr id="4" name="3 Rectángulo"/>
          <p:cNvSpPr/>
          <p:nvPr/>
        </p:nvSpPr>
        <p:spPr>
          <a:xfrm>
            <a:off x="179512" y="3861048"/>
            <a:ext cx="5112568" cy="2677656"/>
          </a:xfrm>
          <a:prstGeom prst="rect">
            <a:avLst/>
          </a:prstGeom>
        </p:spPr>
        <p:txBody>
          <a:bodyPr wrap="square">
            <a:spAutoFit/>
          </a:bodyPr>
          <a:lstStyle/>
          <a:p>
            <a:pPr algn="ctr"/>
            <a:r>
              <a:rPr lang="es-CO" sz="2400" dirty="0"/>
              <a:t>Los adventistas del séptimo día creen que estos milagros serán hechos por medio del espiritismo según lo dice  </a:t>
            </a:r>
            <a:r>
              <a:rPr lang="es-CO" sz="2400" dirty="0">
                <a:solidFill>
                  <a:srgbClr val="FF0000"/>
                </a:solidFill>
              </a:rPr>
              <a:t>(CS 645)</a:t>
            </a:r>
            <a:r>
              <a:rPr lang="es-CO" sz="2400" dirty="0"/>
              <a:t>.  Satanás, que pretende ser Dios, procurará apoyar su pretensión por medio de milagros que serán innegables </a:t>
            </a:r>
            <a:r>
              <a:rPr lang="es-CO" sz="2400" dirty="0">
                <a:solidFill>
                  <a:srgbClr val="FF0000"/>
                </a:solidFill>
              </a:rPr>
              <a:t>(2Tes.2:9-10; 2 JT 285).</a:t>
            </a:r>
          </a:p>
        </p:txBody>
      </p:sp>
      <p:pic>
        <p:nvPicPr>
          <p:cNvPr id="4098" name="Picture 2" descr="images of muertes inexplicables para la ciencia combusti n humana espont nea wallpap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933056"/>
            <a:ext cx="3635896" cy="2953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8229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4098"/>
                                        </p:tgtEl>
                                        <p:attrNameLst>
                                          <p:attrName>style.visibility</p:attrName>
                                        </p:attrNameLst>
                                      </p:cBhvr>
                                      <p:to>
                                        <p:strVal val="visible"/>
                                      </p:to>
                                    </p:set>
                                    <p:animEffect transition="in" filter="wipe(down)">
                                      <p:cBhvr>
                                        <p:cTn id="17" dur="580">
                                          <p:stCondLst>
                                            <p:cond delay="0"/>
                                          </p:stCondLst>
                                        </p:cTn>
                                        <p:tgtEl>
                                          <p:spTgt spid="4098"/>
                                        </p:tgtEl>
                                      </p:cBhvr>
                                    </p:animEffect>
                                    <p:anim calcmode="lin" valueType="num">
                                      <p:cBhvr>
                                        <p:cTn id="18"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23" dur="26">
                                          <p:stCondLst>
                                            <p:cond delay="650"/>
                                          </p:stCondLst>
                                        </p:cTn>
                                        <p:tgtEl>
                                          <p:spTgt spid="4098"/>
                                        </p:tgtEl>
                                      </p:cBhvr>
                                      <p:to x="100000" y="60000"/>
                                    </p:animScale>
                                    <p:animScale>
                                      <p:cBhvr>
                                        <p:cTn id="24" dur="166" decel="50000">
                                          <p:stCondLst>
                                            <p:cond delay="676"/>
                                          </p:stCondLst>
                                        </p:cTn>
                                        <p:tgtEl>
                                          <p:spTgt spid="4098"/>
                                        </p:tgtEl>
                                      </p:cBhvr>
                                      <p:to x="100000" y="100000"/>
                                    </p:animScale>
                                    <p:animScale>
                                      <p:cBhvr>
                                        <p:cTn id="25" dur="26">
                                          <p:stCondLst>
                                            <p:cond delay="1312"/>
                                          </p:stCondLst>
                                        </p:cTn>
                                        <p:tgtEl>
                                          <p:spTgt spid="4098"/>
                                        </p:tgtEl>
                                      </p:cBhvr>
                                      <p:to x="100000" y="80000"/>
                                    </p:animScale>
                                    <p:animScale>
                                      <p:cBhvr>
                                        <p:cTn id="26" dur="166" decel="50000">
                                          <p:stCondLst>
                                            <p:cond delay="1338"/>
                                          </p:stCondLst>
                                        </p:cTn>
                                        <p:tgtEl>
                                          <p:spTgt spid="4098"/>
                                        </p:tgtEl>
                                      </p:cBhvr>
                                      <p:to x="100000" y="100000"/>
                                    </p:animScale>
                                    <p:animScale>
                                      <p:cBhvr>
                                        <p:cTn id="27" dur="26">
                                          <p:stCondLst>
                                            <p:cond delay="1642"/>
                                          </p:stCondLst>
                                        </p:cTn>
                                        <p:tgtEl>
                                          <p:spTgt spid="4098"/>
                                        </p:tgtEl>
                                      </p:cBhvr>
                                      <p:to x="100000" y="90000"/>
                                    </p:animScale>
                                    <p:animScale>
                                      <p:cBhvr>
                                        <p:cTn id="28" dur="166" decel="50000">
                                          <p:stCondLst>
                                            <p:cond delay="1668"/>
                                          </p:stCondLst>
                                        </p:cTn>
                                        <p:tgtEl>
                                          <p:spTgt spid="4098"/>
                                        </p:tgtEl>
                                      </p:cBhvr>
                                      <p:to x="100000" y="100000"/>
                                    </p:animScale>
                                    <p:animScale>
                                      <p:cBhvr>
                                        <p:cTn id="29" dur="26">
                                          <p:stCondLst>
                                            <p:cond delay="1808"/>
                                          </p:stCondLst>
                                        </p:cTn>
                                        <p:tgtEl>
                                          <p:spTgt spid="4098"/>
                                        </p:tgtEl>
                                      </p:cBhvr>
                                      <p:to x="100000" y="95000"/>
                                    </p:animScale>
                                    <p:animScale>
                                      <p:cBhvr>
                                        <p:cTn id="30" dur="166" decel="50000">
                                          <p:stCondLst>
                                            <p:cond delay="1834"/>
                                          </p:stCondLst>
                                        </p:cTn>
                                        <p:tgtEl>
                                          <p:spTgt spid="4098"/>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26"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80">
                                          <p:stCondLst>
                                            <p:cond delay="0"/>
                                          </p:stCondLst>
                                        </p:cTn>
                                        <p:tgtEl>
                                          <p:spTgt spid="4"/>
                                        </p:tgtEl>
                                      </p:cBhvr>
                                    </p:animEffect>
                                    <p:anim calcmode="lin" valueType="num">
                                      <p:cBhvr>
                                        <p:cTn id="3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1" dur="26">
                                          <p:stCondLst>
                                            <p:cond delay="650"/>
                                          </p:stCondLst>
                                        </p:cTn>
                                        <p:tgtEl>
                                          <p:spTgt spid="4"/>
                                        </p:tgtEl>
                                      </p:cBhvr>
                                      <p:to x="100000" y="60000"/>
                                    </p:animScale>
                                    <p:animScale>
                                      <p:cBhvr>
                                        <p:cTn id="42" dur="166" decel="50000">
                                          <p:stCondLst>
                                            <p:cond delay="676"/>
                                          </p:stCondLst>
                                        </p:cTn>
                                        <p:tgtEl>
                                          <p:spTgt spid="4"/>
                                        </p:tgtEl>
                                      </p:cBhvr>
                                      <p:to x="100000" y="100000"/>
                                    </p:animScale>
                                    <p:animScale>
                                      <p:cBhvr>
                                        <p:cTn id="43" dur="26">
                                          <p:stCondLst>
                                            <p:cond delay="1312"/>
                                          </p:stCondLst>
                                        </p:cTn>
                                        <p:tgtEl>
                                          <p:spTgt spid="4"/>
                                        </p:tgtEl>
                                      </p:cBhvr>
                                      <p:to x="100000" y="80000"/>
                                    </p:animScale>
                                    <p:animScale>
                                      <p:cBhvr>
                                        <p:cTn id="44" dur="166" decel="50000">
                                          <p:stCondLst>
                                            <p:cond delay="1338"/>
                                          </p:stCondLst>
                                        </p:cTn>
                                        <p:tgtEl>
                                          <p:spTgt spid="4"/>
                                        </p:tgtEl>
                                      </p:cBhvr>
                                      <p:to x="100000" y="100000"/>
                                    </p:animScale>
                                    <p:animScale>
                                      <p:cBhvr>
                                        <p:cTn id="45" dur="26">
                                          <p:stCondLst>
                                            <p:cond delay="1642"/>
                                          </p:stCondLst>
                                        </p:cTn>
                                        <p:tgtEl>
                                          <p:spTgt spid="4"/>
                                        </p:tgtEl>
                                      </p:cBhvr>
                                      <p:to x="100000" y="90000"/>
                                    </p:animScale>
                                    <p:animScale>
                                      <p:cBhvr>
                                        <p:cTn id="46" dur="166" decel="50000">
                                          <p:stCondLst>
                                            <p:cond delay="1668"/>
                                          </p:stCondLst>
                                        </p:cTn>
                                        <p:tgtEl>
                                          <p:spTgt spid="4"/>
                                        </p:tgtEl>
                                      </p:cBhvr>
                                      <p:to x="100000" y="100000"/>
                                    </p:animScale>
                                    <p:animScale>
                                      <p:cBhvr>
                                        <p:cTn id="47" dur="26">
                                          <p:stCondLst>
                                            <p:cond delay="1808"/>
                                          </p:stCondLst>
                                        </p:cTn>
                                        <p:tgtEl>
                                          <p:spTgt spid="4"/>
                                        </p:tgtEl>
                                      </p:cBhvr>
                                      <p:to x="100000" y="95000"/>
                                    </p:animScale>
                                    <p:animScale>
                                      <p:cBhvr>
                                        <p:cTn id="4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496944" cy="6408712"/>
          </a:xfrm>
        </p:spPr>
        <p:txBody>
          <a:bodyPr>
            <a:normAutofit fontScale="92500" lnSpcReduction="20000"/>
          </a:bodyPr>
          <a:lstStyle/>
          <a:p>
            <a:pPr marL="0" indent="0" algn="ctr">
              <a:buNone/>
            </a:pPr>
            <a:r>
              <a:rPr lang="es-CO" dirty="0" smtClean="0"/>
              <a:t>Jesús </a:t>
            </a:r>
            <a:r>
              <a:rPr lang="es-CO" dirty="0"/>
              <a:t>amonestó respecto a “</a:t>
            </a:r>
            <a:r>
              <a:rPr lang="es-CO" i="1" u="sng" dirty="0"/>
              <a:t>falsos Cristo y falsos profetas</a:t>
            </a:r>
            <a:r>
              <a:rPr lang="es-CO" dirty="0"/>
              <a:t>” que se levantarán y harán “</a:t>
            </a:r>
            <a:r>
              <a:rPr lang="es-CO" i="1" u="sng" dirty="0"/>
              <a:t>grandes señales y prodigios, de tal manera que engañarán, si fuere posible, </a:t>
            </a:r>
            <a:r>
              <a:rPr lang="es-CO" i="1" u="sng" dirty="0" smtClean="0"/>
              <a:t>AUN A LOS ESCOGIDOS</a:t>
            </a:r>
            <a:r>
              <a:rPr lang="es-CO" dirty="0" smtClean="0"/>
              <a:t>” </a:t>
            </a:r>
          </a:p>
          <a:p>
            <a:pPr marL="0" indent="0" algn="ctr">
              <a:buNone/>
            </a:pPr>
            <a:r>
              <a:rPr lang="es-CO" dirty="0" smtClean="0">
                <a:solidFill>
                  <a:srgbClr val="FF0000"/>
                </a:solidFill>
              </a:rPr>
              <a:t>(Mat.24:24</a:t>
            </a:r>
            <a:r>
              <a:rPr lang="es-CO" dirty="0">
                <a:solidFill>
                  <a:srgbClr val="FF0000"/>
                </a:solidFill>
              </a:rPr>
              <a:t>). </a:t>
            </a:r>
            <a:endParaRPr lang="es-CO" dirty="0" smtClean="0">
              <a:solidFill>
                <a:srgbClr val="FF0000"/>
              </a:solidFill>
            </a:endParaRPr>
          </a:p>
          <a:p>
            <a:pPr marL="0" indent="0" algn="ctr">
              <a:buNone/>
            </a:pPr>
            <a:endParaRPr lang="es-CO" dirty="0" smtClean="0"/>
          </a:p>
          <a:p>
            <a:pPr marL="0" indent="0" algn="ctr">
              <a:buNone/>
            </a:pPr>
            <a:r>
              <a:rPr lang="es-CO" dirty="0" smtClean="0"/>
              <a:t>Pablo </a:t>
            </a:r>
            <a:r>
              <a:rPr lang="es-CO" dirty="0"/>
              <a:t>declaró que el </a:t>
            </a:r>
            <a:r>
              <a:rPr lang="es-CO" i="1" u="sng" dirty="0"/>
              <a:t>anticristo</a:t>
            </a:r>
            <a:r>
              <a:rPr lang="es-CO" dirty="0"/>
              <a:t> obraría en los últimos </a:t>
            </a:r>
            <a:r>
              <a:rPr lang="es-CO" dirty="0" smtClean="0"/>
              <a:t>días </a:t>
            </a:r>
            <a:r>
              <a:rPr lang="es-CO" dirty="0"/>
              <a:t>“</a:t>
            </a:r>
            <a:r>
              <a:rPr lang="es-CO" i="1" u="sng" dirty="0"/>
              <a:t>con gran poder y señales y prodigios mentirosos, y con todo engaño de iniquidad</a:t>
            </a:r>
            <a:r>
              <a:rPr lang="es-CO" dirty="0" smtClean="0"/>
              <a:t>”</a:t>
            </a:r>
          </a:p>
          <a:p>
            <a:pPr marL="0" indent="0" algn="ctr">
              <a:buNone/>
            </a:pPr>
            <a:r>
              <a:rPr lang="es-CO" dirty="0" smtClean="0"/>
              <a:t> </a:t>
            </a:r>
            <a:r>
              <a:rPr lang="es-CO" dirty="0">
                <a:solidFill>
                  <a:srgbClr val="FF0000"/>
                </a:solidFill>
              </a:rPr>
              <a:t>(</a:t>
            </a:r>
            <a:r>
              <a:rPr lang="es-CO" dirty="0" smtClean="0">
                <a:solidFill>
                  <a:srgbClr val="FF0000"/>
                </a:solidFill>
              </a:rPr>
              <a:t>2 Tes.2:9-10</a:t>
            </a:r>
            <a:r>
              <a:rPr lang="es-CO" dirty="0">
                <a:solidFill>
                  <a:srgbClr val="FF0000"/>
                </a:solidFill>
              </a:rPr>
              <a:t>)</a:t>
            </a:r>
            <a:r>
              <a:rPr lang="es-CO" dirty="0"/>
              <a:t>.  </a:t>
            </a:r>
            <a:endParaRPr lang="es-CO" dirty="0" smtClean="0"/>
          </a:p>
          <a:p>
            <a:pPr marL="0" indent="0" algn="ctr">
              <a:buNone/>
            </a:pPr>
            <a:endParaRPr lang="es-CO" dirty="0" smtClean="0"/>
          </a:p>
          <a:p>
            <a:pPr marL="0" indent="0" algn="ctr">
              <a:buNone/>
            </a:pPr>
            <a:r>
              <a:rPr lang="es-CO" dirty="0" smtClean="0"/>
              <a:t>Como </a:t>
            </a:r>
            <a:r>
              <a:rPr lang="es-CO" dirty="0"/>
              <a:t>una preparación previa para el Armagedón, los “</a:t>
            </a:r>
            <a:r>
              <a:rPr lang="es-CO" i="1" u="sng" dirty="0"/>
              <a:t>espíritus de demonios, que hacen señales</a:t>
            </a:r>
            <a:r>
              <a:rPr lang="es-CO" dirty="0"/>
              <a:t>” irán “</a:t>
            </a:r>
            <a:r>
              <a:rPr lang="es-CO" i="1" u="sng" dirty="0"/>
              <a:t>a los reyes de la tierra en todo el mundo</a:t>
            </a:r>
            <a:r>
              <a:rPr lang="es-CO" dirty="0" smtClean="0"/>
              <a:t>”</a:t>
            </a:r>
          </a:p>
          <a:p>
            <a:pPr marL="0" indent="0" algn="ctr">
              <a:buNone/>
            </a:pPr>
            <a:r>
              <a:rPr lang="es-CO" dirty="0" smtClean="0"/>
              <a:t> </a:t>
            </a:r>
            <a:r>
              <a:rPr lang="es-CO" dirty="0" smtClean="0">
                <a:solidFill>
                  <a:srgbClr val="FF0000"/>
                </a:solidFill>
              </a:rPr>
              <a:t>(Apoc.16:14).</a:t>
            </a:r>
            <a:endParaRPr lang="es-CO" dirty="0">
              <a:solidFill>
                <a:srgbClr val="FF0000"/>
              </a:solidFill>
            </a:endParaRPr>
          </a:p>
        </p:txBody>
      </p:sp>
    </p:spTree>
    <p:extLst>
      <p:ext uri="{BB962C8B-B14F-4D97-AF65-F5344CB8AC3E}">
        <p14:creationId xmlns:p14="http://schemas.microsoft.com/office/powerpoint/2010/main" val="1869462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par>
                                <p:cTn id="25" presetID="31"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0" dur="10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8" dur="1000"/>
                                        <p:tgtEl>
                                          <p:spTgt spid="3">
                                            <p:txEl>
                                              <p:pRg st="6" end="6"/>
                                            </p:txEl>
                                          </p:spTgt>
                                        </p:tgtEl>
                                      </p:cBhvr>
                                    </p:animEffect>
                                  </p:childTnLst>
                                </p:cTn>
                              </p:par>
                              <p:par>
                                <p:cTn id="39" presetID="31" presetClass="entr" presetSubtype="0" fill="hold"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p:cTn id="41"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2"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3"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4"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88640"/>
            <a:ext cx="8496944" cy="6480720"/>
          </a:xfrm>
        </p:spPr>
        <p:txBody>
          <a:bodyPr>
            <a:normAutofit fontScale="77500" lnSpcReduction="20000"/>
          </a:bodyPr>
          <a:lstStyle/>
          <a:p>
            <a:pPr marL="0" indent="0" algn="ctr">
              <a:buNone/>
            </a:pPr>
            <a:r>
              <a:rPr lang="es-CO" sz="3600" b="1" i="1" dirty="0" smtClean="0">
                <a:solidFill>
                  <a:srgbClr val="FF0000"/>
                </a:solidFill>
              </a:rPr>
              <a:t>¿Qué es una Imagen?</a:t>
            </a:r>
            <a:endParaRPr lang="es-CO" sz="3600" b="1" i="1" dirty="0">
              <a:solidFill>
                <a:srgbClr val="FF0000"/>
              </a:solidFill>
            </a:endParaRPr>
          </a:p>
          <a:p>
            <a:pPr marL="0" indent="0" algn="ctr">
              <a:buNone/>
            </a:pPr>
            <a:r>
              <a:rPr lang="es-CO" dirty="0" smtClean="0"/>
              <a:t>Gr</a:t>
            </a:r>
            <a:r>
              <a:rPr lang="es-CO" dirty="0"/>
              <a:t>. eikón, “una semejanza”, “una imagen”.  </a:t>
            </a:r>
            <a:endParaRPr lang="es-CO" dirty="0" smtClean="0"/>
          </a:p>
          <a:p>
            <a:pPr marL="0" indent="0" algn="ctr">
              <a:buNone/>
            </a:pPr>
            <a:r>
              <a:rPr lang="es-CO" dirty="0" smtClean="0">
                <a:solidFill>
                  <a:srgbClr val="FF0000"/>
                </a:solidFill>
              </a:rPr>
              <a:t>Col.1:15</a:t>
            </a:r>
            <a:r>
              <a:rPr lang="es-CO" dirty="0" smtClean="0"/>
              <a:t>. </a:t>
            </a:r>
            <a:r>
              <a:rPr lang="es-CO" dirty="0"/>
              <a:t>D</a:t>
            </a:r>
            <a:r>
              <a:rPr lang="es-CO" dirty="0" smtClean="0"/>
              <a:t>ice </a:t>
            </a:r>
            <a:r>
              <a:rPr lang="es-CO" dirty="0"/>
              <a:t>que Cristo es la eikón </a:t>
            </a:r>
            <a:r>
              <a:rPr lang="es-CO" dirty="0" smtClean="0"/>
              <a:t>(imagen) de </a:t>
            </a:r>
            <a:r>
              <a:rPr lang="es-CO" dirty="0"/>
              <a:t>Dios. </a:t>
            </a:r>
            <a:endParaRPr lang="es-CO" dirty="0" smtClean="0"/>
          </a:p>
          <a:p>
            <a:pPr marL="0" indent="0">
              <a:buNone/>
            </a:pPr>
            <a:endParaRPr lang="es-CO" dirty="0"/>
          </a:p>
          <a:p>
            <a:pPr marL="0" indent="0" algn="ctr">
              <a:buNone/>
            </a:pPr>
            <a:r>
              <a:rPr lang="es-CO" dirty="0" smtClean="0"/>
              <a:t> </a:t>
            </a:r>
            <a:r>
              <a:rPr lang="es-CO" dirty="0"/>
              <a:t>El propósito del plan de salvación es transformar al hombre a la eikón </a:t>
            </a:r>
            <a:r>
              <a:rPr lang="es-CO" dirty="0" smtClean="0"/>
              <a:t>( o sea a la imagen de </a:t>
            </a:r>
            <a:r>
              <a:rPr lang="es-CO" dirty="0"/>
              <a:t>Cristo.  Eikón representa a un arquetipo o modelo original, y en muchos sentidos se le parece. </a:t>
            </a:r>
          </a:p>
          <a:p>
            <a:pPr marL="0" indent="0" algn="ctr">
              <a:buNone/>
            </a:pPr>
            <a:r>
              <a:rPr lang="es-CO" dirty="0" smtClean="0"/>
              <a:t> </a:t>
            </a:r>
          </a:p>
          <a:p>
            <a:pPr marL="0" indent="0" algn="ctr">
              <a:buNone/>
            </a:pPr>
            <a:r>
              <a:rPr lang="es-CO" dirty="0" smtClean="0"/>
              <a:t>Una </a:t>
            </a:r>
            <a:r>
              <a:rPr lang="es-CO" dirty="0"/>
              <a:t>imagen de la primera bestia es una organización que funcionará según los principios de la organización de la bestia.  Entre los postulados de la primera bestia estaba el uso del poder secular para sostener instituciones religiosas. </a:t>
            </a:r>
            <a:endParaRPr lang="es-CO" dirty="0" smtClean="0"/>
          </a:p>
          <a:p>
            <a:pPr marL="0" indent="0" algn="ctr">
              <a:buNone/>
            </a:pPr>
            <a:r>
              <a:rPr lang="es-CO" dirty="0" smtClean="0"/>
              <a:t> La </a:t>
            </a:r>
            <a:r>
              <a:rPr lang="es-CO" dirty="0"/>
              <a:t>segunda </a:t>
            </a:r>
            <a:r>
              <a:rPr lang="es-CO" dirty="0" smtClean="0"/>
              <a:t>bestia (Estados Unidos), </a:t>
            </a:r>
            <a:r>
              <a:rPr lang="es-CO" dirty="0"/>
              <a:t>imitando a la </a:t>
            </a:r>
            <a:r>
              <a:rPr lang="es-CO" dirty="0" smtClean="0"/>
              <a:t>primera (Iglesia Católica ), </a:t>
            </a:r>
            <a:r>
              <a:rPr lang="es-CO" dirty="0"/>
              <a:t>repudiará sus principios de libertad.  La iglesia prevalecerá sobre el Estado para imponer sus dogmas por la fuerza.  Estado e iglesia se unirán, y el resultado será la pérdida de la libertad religiosa y la persecución de las minorías disidentes.  </a:t>
            </a:r>
            <a:r>
              <a:rPr lang="es-CO" dirty="0">
                <a:solidFill>
                  <a:srgbClr val="FF0000"/>
                </a:solidFill>
              </a:rPr>
              <a:t>(</a:t>
            </a:r>
            <a:r>
              <a:rPr lang="es-CO" dirty="0" smtClean="0">
                <a:solidFill>
                  <a:srgbClr val="FF0000"/>
                </a:solidFill>
              </a:rPr>
              <a:t>Apoc.13:12</a:t>
            </a:r>
            <a:r>
              <a:rPr lang="es-CO" dirty="0">
                <a:solidFill>
                  <a:srgbClr val="FF0000"/>
                </a:solidFill>
              </a:rPr>
              <a:t>; ver CS </a:t>
            </a:r>
            <a:r>
              <a:rPr lang="es-CO" dirty="0" smtClean="0">
                <a:solidFill>
                  <a:srgbClr val="FF0000"/>
                </a:solidFill>
              </a:rPr>
              <a:t>496-501). </a:t>
            </a:r>
            <a:endParaRPr lang="es-CO" dirty="0">
              <a:solidFill>
                <a:srgbClr val="FF0000"/>
              </a:solidFill>
            </a:endParaRPr>
          </a:p>
        </p:txBody>
      </p:sp>
    </p:spTree>
    <p:extLst>
      <p:ext uri="{BB962C8B-B14F-4D97-AF65-F5344CB8AC3E}">
        <p14:creationId xmlns:p14="http://schemas.microsoft.com/office/powerpoint/2010/main" val="520011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heel(1)">
                                      <p:cBhvr>
                                        <p:cTn id="18" dur="2000"/>
                                        <p:tgtEl>
                                          <p:spTgt spid="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2000"/>
                                        <p:tgtEl>
                                          <p:spTgt spid="3">
                                            <p:txEl>
                                              <p:pRg st="6" end="6"/>
                                            </p:txEl>
                                          </p:spTgt>
                                        </p:tgtEl>
                                      </p:cBhvr>
                                    </p:animEffect>
                                    <p:anim calcmode="lin" valueType="num">
                                      <p:cBhvr>
                                        <p:cTn id="24"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25"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wipe(down)">
                                      <p:cBhvr>
                                        <p:cTn id="30" dur="580">
                                          <p:stCondLst>
                                            <p:cond delay="0"/>
                                          </p:stCondLst>
                                        </p:cTn>
                                        <p:tgtEl>
                                          <p:spTgt spid="3">
                                            <p:txEl>
                                              <p:pRg st="7" end="7"/>
                                            </p:txEl>
                                          </p:spTgt>
                                        </p:tgtEl>
                                      </p:cBhvr>
                                    </p:animEffect>
                                    <p:anim calcmode="lin" valueType="num">
                                      <p:cBhvr>
                                        <p:cTn id="31"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36" dur="26">
                                          <p:stCondLst>
                                            <p:cond delay="650"/>
                                          </p:stCondLst>
                                        </p:cTn>
                                        <p:tgtEl>
                                          <p:spTgt spid="3">
                                            <p:txEl>
                                              <p:pRg st="7" end="7"/>
                                            </p:txEl>
                                          </p:spTgt>
                                        </p:tgtEl>
                                      </p:cBhvr>
                                      <p:to x="100000" y="60000"/>
                                    </p:animScale>
                                    <p:animScale>
                                      <p:cBhvr>
                                        <p:cTn id="37" dur="166" decel="50000">
                                          <p:stCondLst>
                                            <p:cond delay="676"/>
                                          </p:stCondLst>
                                        </p:cTn>
                                        <p:tgtEl>
                                          <p:spTgt spid="3">
                                            <p:txEl>
                                              <p:pRg st="7" end="7"/>
                                            </p:txEl>
                                          </p:spTgt>
                                        </p:tgtEl>
                                      </p:cBhvr>
                                      <p:to x="100000" y="100000"/>
                                    </p:animScale>
                                    <p:animScale>
                                      <p:cBhvr>
                                        <p:cTn id="38" dur="26">
                                          <p:stCondLst>
                                            <p:cond delay="1312"/>
                                          </p:stCondLst>
                                        </p:cTn>
                                        <p:tgtEl>
                                          <p:spTgt spid="3">
                                            <p:txEl>
                                              <p:pRg st="7" end="7"/>
                                            </p:txEl>
                                          </p:spTgt>
                                        </p:tgtEl>
                                      </p:cBhvr>
                                      <p:to x="100000" y="80000"/>
                                    </p:animScale>
                                    <p:animScale>
                                      <p:cBhvr>
                                        <p:cTn id="39" dur="166" decel="50000">
                                          <p:stCondLst>
                                            <p:cond delay="1338"/>
                                          </p:stCondLst>
                                        </p:cTn>
                                        <p:tgtEl>
                                          <p:spTgt spid="3">
                                            <p:txEl>
                                              <p:pRg st="7" end="7"/>
                                            </p:txEl>
                                          </p:spTgt>
                                        </p:tgtEl>
                                      </p:cBhvr>
                                      <p:to x="100000" y="100000"/>
                                    </p:animScale>
                                    <p:animScale>
                                      <p:cBhvr>
                                        <p:cTn id="40" dur="26">
                                          <p:stCondLst>
                                            <p:cond delay="1642"/>
                                          </p:stCondLst>
                                        </p:cTn>
                                        <p:tgtEl>
                                          <p:spTgt spid="3">
                                            <p:txEl>
                                              <p:pRg st="7" end="7"/>
                                            </p:txEl>
                                          </p:spTgt>
                                        </p:tgtEl>
                                      </p:cBhvr>
                                      <p:to x="100000" y="90000"/>
                                    </p:animScale>
                                    <p:animScale>
                                      <p:cBhvr>
                                        <p:cTn id="41" dur="166" decel="50000">
                                          <p:stCondLst>
                                            <p:cond delay="1668"/>
                                          </p:stCondLst>
                                        </p:cTn>
                                        <p:tgtEl>
                                          <p:spTgt spid="3">
                                            <p:txEl>
                                              <p:pRg st="7" end="7"/>
                                            </p:txEl>
                                          </p:spTgt>
                                        </p:tgtEl>
                                      </p:cBhvr>
                                      <p:to x="100000" y="100000"/>
                                    </p:animScale>
                                    <p:animScale>
                                      <p:cBhvr>
                                        <p:cTn id="42" dur="26">
                                          <p:stCondLst>
                                            <p:cond delay="1808"/>
                                          </p:stCondLst>
                                        </p:cTn>
                                        <p:tgtEl>
                                          <p:spTgt spid="3">
                                            <p:txEl>
                                              <p:pRg st="7" end="7"/>
                                            </p:txEl>
                                          </p:spTgt>
                                        </p:tgtEl>
                                      </p:cBhvr>
                                      <p:to x="100000" y="95000"/>
                                    </p:animScale>
                                    <p:animScale>
                                      <p:cBhvr>
                                        <p:cTn id="43"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85000" lnSpcReduction="10000"/>
          </a:bodyPr>
          <a:lstStyle/>
          <a:p>
            <a:pPr marL="0" indent="0" algn="ctr">
              <a:buNone/>
            </a:pPr>
            <a:r>
              <a:rPr lang="es-CO" sz="3600" b="1" i="1" u="sng" dirty="0">
                <a:solidFill>
                  <a:srgbClr val="FF0000"/>
                </a:solidFill>
              </a:rPr>
              <a:t>¿Qué sucederá con todos los </a:t>
            </a:r>
            <a:r>
              <a:rPr lang="es-CO" sz="3600" b="1" i="1" u="sng" dirty="0" smtClean="0">
                <a:solidFill>
                  <a:srgbClr val="FF0000"/>
                </a:solidFill>
              </a:rPr>
              <a:t>impíos?</a:t>
            </a:r>
            <a:endParaRPr lang="es-CO" sz="3600" b="1" i="1" u="sng" dirty="0">
              <a:solidFill>
                <a:srgbClr val="FF0000"/>
              </a:solidFill>
            </a:endParaRPr>
          </a:p>
          <a:p>
            <a:pPr marL="0" indent="0" algn="ctr">
              <a:buNone/>
            </a:pPr>
            <a:r>
              <a:rPr lang="es-CO" dirty="0" smtClean="0">
                <a:solidFill>
                  <a:srgbClr val="FF0000"/>
                </a:solidFill>
              </a:rPr>
              <a:t>Apoc.14:9,10</a:t>
            </a:r>
            <a:r>
              <a:rPr lang="es-CO" dirty="0" smtClean="0"/>
              <a:t>.Y </a:t>
            </a:r>
            <a:r>
              <a:rPr lang="es-CO" dirty="0"/>
              <a:t>el tercer ángel los siguió, diciendo en alta voz: </a:t>
            </a:r>
            <a:r>
              <a:rPr lang="es-CO" dirty="0" smtClean="0"/>
              <a:t>«</a:t>
            </a:r>
            <a:r>
              <a:rPr lang="es-CO" i="1" dirty="0" smtClean="0"/>
              <a:t>Si </a:t>
            </a:r>
            <a:r>
              <a:rPr lang="es-CO" i="1" dirty="0"/>
              <a:t>alguno adora a la bestia y a su imagen, y toma la marca </a:t>
            </a:r>
            <a:r>
              <a:rPr lang="es-CO" i="1" dirty="0" smtClean="0"/>
              <a:t>(la observancia de domingo) en </a:t>
            </a:r>
            <a:r>
              <a:rPr lang="es-CO" i="1" dirty="0"/>
              <a:t>su frente, o en su mano, </a:t>
            </a:r>
            <a:r>
              <a:rPr lang="es-CO" b="1" i="1" baseline="30000" dirty="0" smtClean="0"/>
              <a:t>10 </a:t>
            </a:r>
            <a:r>
              <a:rPr lang="es-CO" i="1" dirty="0"/>
              <a:t>éste también beberá del vino de la ira de Dios, el cual está echado puro en el cáliz de su ira; y será atormentado con fuego y azufre delante de los santos ángeles, y delante del </a:t>
            </a:r>
            <a:r>
              <a:rPr lang="es-CO" i="1" dirty="0" smtClean="0"/>
              <a:t>Cordero</a:t>
            </a:r>
            <a:r>
              <a:rPr lang="es-CO" dirty="0" smtClean="0"/>
              <a:t>».</a:t>
            </a:r>
          </a:p>
          <a:p>
            <a:endParaRPr lang="es-CO" dirty="0" smtClean="0"/>
          </a:p>
          <a:p>
            <a:pPr marL="0" indent="0" algn="ctr">
              <a:buNone/>
            </a:pPr>
            <a:r>
              <a:rPr lang="es-CO" dirty="0" smtClean="0">
                <a:solidFill>
                  <a:srgbClr val="FF0000"/>
                </a:solidFill>
              </a:rPr>
              <a:t>Mal.4:1</a:t>
            </a:r>
            <a:r>
              <a:rPr lang="es-CO" dirty="0" smtClean="0"/>
              <a:t>.</a:t>
            </a:r>
            <a:r>
              <a:rPr lang="es-CO" b="1" baseline="30000" dirty="0"/>
              <a:t> </a:t>
            </a:r>
            <a:r>
              <a:rPr lang="es-CO" dirty="0" smtClean="0"/>
              <a:t>Porque </a:t>
            </a:r>
            <a:r>
              <a:rPr lang="es-CO" dirty="0"/>
              <a:t>he aquí, viene el día ardiente como [un] horno; </a:t>
            </a:r>
            <a:r>
              <a:rPr lang="es-CO" i="1" dirty="0"/>
              <a:t>y todos los soberbios, y todos los que hacen maldad, serán estopa</a:t>
            </a:r>
            <a:r>
              <a:rPr lang="es-CO" dirty="0"/>
              <a:t>; y aquel día que vendrá, los abrasará, dijo el SEÑOR de los ejércitos, el cual no les dejará ni raíz ni rama.</a:t>
            </a:r>
          </a:p>
        </p:txBody>
      </p:sp>
    </p:spTree>
    <p:extLst>
      <p:ext uri="{BB962C8B-B14F-4D97-AF65-F5344CB8AC3E}">
        <p14:creationId xmlns:p14="http://schemas.microsoft.com/office/powerpoint/2010/main" val="1545136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wipe(down)">
                                      <p:cBhvr>
                                        <p:cTn id="43" dur="580">
                                          <p:stCondLst>
                                            <p:cond delay="0"/>
                                          </p:stCondLst>
                                        </p:cTn>
                                        <p:tgtEl>
                                          <p:spTgt spid="3">
                                            <p:txEl>
                                              <p:pRg st="3" end="3"/>
                                            </p:txEl>
                                          </p:spTgt>
                                        </p:tgtEl>
                                      </p:cBhvr>
                                    </p:animEffect>
                                    <p:anim calcmode="lin" valueType="num">
                                      <p:cBhvr>
                                        <p:cTn id="4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3" end="3"/>
                                            </p:txEl>
                                          </p:spTgt>
                                        </p:tgtEl>
                                      </p:cBhvr>
                                      <p:to x="100000" y="60000"/>
                                    </p:animScale>
                                    <p:animScale>
                                      <p:cBhvr>
                                        <p:cTn id="50" dur="166" decel="50000">
                                          <p:stCondLst>
                                            <p:cond delay="676"/>
                                          </p:stCondLst>
                                        </p:cTn>
                                        <p:tgtEl>
                                          <p:spTgt spid="3">
                                            <p:txEl>
                                              <p:pRg st="3" end="3"/>
                                            </p:txEl>
                                          </p:spTgt>
                                        </p:tgtEl>
                                      </p:cBhvr>
                                      <p:to x="100000" y="100000"/>
                                    </p:animScale>
                                    <p:animScale>
                                      <p:cBhvr>
                                        <p:cTn id="51" dur="26">
                                          <p:stCondLst>
                                            <p:cond delay="1312"/>
                                          </p:stCondLst>
                                        </p:cTn>
                                        <p:tgtEl>
                                          <p:spTgt spid="3">
                                            <p:txEl>
                                              <p:pRg st="3" end="3"/>
                                            </p:txEl>
                                          </p:spTgt>
                                        </p:tgtEl>
                                      </p:cBhvr>
                                      <p:to x="100000" y="80000"/>
                                    </p:animScale>
                                    <p:animScale>
                                      <p:cBhvr>
                                        <p:cTn id="52" dur="166" decel="50000">
                                          <p:stCondLst>
                                            <p:cond delay="1338"/>
                                          </p:stCondLst>
                                        </p:cTn>
                                        <p:tgtEl>
                                          <p:spTgt spid="3">
                                            <p:txEl>
                                              <p:pRg st="3" end="3"/>
                                            </p:txEl>
                                          </p:spTgt>
                                        </p:tgtEl>
                                      </p:cBhvr>
                                      <p:to x="100000" y="100000"/>
                                    </p:animScale>
                                    <p:animScale>
                                      <p:cBhvr>
                                        <p:cTn id="53" dur="26">
                                          <p:stCondLst>
                                            <p:cond delay="1642"/>
                                          </p:stCondLst>
                                        </p:cTn>
                                        <p:tgtEl>
                                          <p:spTgt spid="3">
                                            <p:txEl>
                                              <p:pRg st="3" end="3"/>
                                            </p:txEl>
                                          </p:spTgt>
                                        </p:tgtEl>
                                      </p:cBhvr>
                                      <p:to x="100000" y="90000"/>
                                    </p:animScale>
                                    <p:animScale>
                                      <p:cBhvr>
                                        <p:cTn id="54" dur="166" decel="50000">
                                          <p:stCondLst>
                                            <p:cond delay="1668"/>
                                          </p:stCondLst>
                                        </p:cTn>
                                        <p:tgtEl>
                                          <p:spTgt spid="3">
                                            <p:txEl>
                                              <p:pRg st="3" end="3"/>
                                            </p:txEl>
                                          </p:spTgt>
                                        </p:tgtEl>
                                      </p:cBhvr>
                                      <p:to x="100000" y="100000"/>
                                    </p:animScale>
                                    <p:animScale>
                                      <p:cBhvr>
                                        <p:cTn id="55" dur="26">
                                          <p:stCondLst>
                                            <p:cond delay="1808"/>
                                          </p:stCondLst>
                                        </p:cTn>
                                        <p:tgtEl>
                                          <p:spTgt spid="3">
                                            <p:txEl>
                                              <p:pRg st="3" end="3"/>
                                            </p:txEl>
                                          </p:spTgt>
                                        </p:tgtEl>
                                      </p:cBhvr>
                                      <p:to x="100000" y="95000"/>
                                    </p:animScale>
                                    <p:animScale>
                                      <p:cBhvr>
                                        <p:cTn id="5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fontScale="92500" lnSpcReduction="20000"/>
          </a:bodyPr>
          <a:lstStyle/>
          <a:p>
            <a:pPr marL="0" indent="0">
              <a:buNone/>
            </a:pPr>
            <a:r>
              <a:rPr lang="es-CO" sz="3600" b="1" i="1" u="sng" dirty="0">
                <a:solidFill>
                  <a:srgbClr val="FF0000"/>
                </a:solidFill>
              </a:rPr>
              <a:t>¿Cuál es la </a:t>
            </a:r>
            <a:r>
              <a:rPr lang="es-CO" sz="3600" b="1" i="1" u="sng" dirty="0" smtClean="0">
                <a:solidFill>
                  <a:srgbClr val="FF0000"/>
                </a:solidFill>
              </a:rPr>
              <a:t>esperanza </a:t>
            </a:r>
            <a:r>
              <a:rPr lang="es-CO" sz="3600" b="1" i="1" u="sng" dirty="0">
                <a:solidFill>
                  <a:srgbClr val="FF0000"/>
                </a:solidFill>
              </a:rPr>
              <a:t>para los justos que murieron?</a:t>
            </a:r>
          </a:p>
          <a:p>
            <a:pPr marL="0" indent="0">
              <a:buNone/>
            </a:pPr>
            <a:endParaRPr lang="es-CO" dirty="0" smtClean="0">
              <a:solidFill>
                <a:srgbClr val="FF0000"/>
              </a:solidFill>
            </a:endParaRPr>
          </a:p>
          <a:p>
            <a:pPr marL="0" indent="0" algn="ctr">
              <a:buNone/>
            </a:pPr>
            <a:r>
              <a:rPr lang="es-CO" dirty="0" smtClean="0">
                <a:solidFill>
                  <a:srgbClr val="FF0000"/>
                </a:solidFill>
              </a:rPr>
              <a:t>1 </a:t>
            </a:r>
            <a:r>
              <a:rPr lang="es-CO" dirty="0">
                <a:solidFill>
                  <a:srgbClr val="FF0000"/>
                </a:solidFill>
              </a:rPr>
              <a:t>Tes.4:14-16</a:t>
            </a:r>
            <a:r>
              <a:rPr lang="es-CO" dirty="0" smtClean="0">
                <a:solidFill>
                  <a:srgbClr val="FF0000"/>
                </a:solidFill>
              </a:rPr>
              <a:t>.</a:t>
            </a:r>
            <a:r>
              <a:rPr lang="es-CO" b="1" baseline="30000" dirty="0"/>
              <a:t> </a:t>
            </a:r>
            <a:r>
              <a:rPr lang="es-CO" dirty="0" smtClean="0"/>
              <a:t>Porque </a:t>
            </a:r>
            <a:r>
              <a:rPr lang="es-CO" dirty="0"/>
              <a:t>si creemos que Jesús murió y resucitó, así también traerá Dios con él a los que </a:t>
            </a:r>
            <a:r>
              <a:rPr lang="es-CO" dirty="0" smtClean="0"/>
              <a:t>durmieron </a:t>
            </a:r>
            <a:r>
              <a:rPr lang="es-CO" dirty="0" smtClean="0"/>
              <a:t>en </a:t>
            </a:r>
            <a:r>
              <a:rPr lang="es-CO" dirty="0"/>
              <a:t>Jesús. </a:t>
            </a:r>
            <a:r>
              <a:rPr lang="es-CO" b="1" baseline="30000" dirty="0" smtClean="0"/>
              <a:t>15 </a:t>
            </a:r>
            <a:r>
              <a:rPr lang="es-CO" dirty="0"/>
              <a:t>Por lo cual, os decimos esto en Palabra del Señor: que nosotros que vivimos, que quedamos hasta la venida del Señor, no seremos delanteros a los que </a:t>
            </a:r>
            <a:r>
              <a:rPr lang="es-CO" dirty="0" smtClean="0"/>
              <a:t>durmieron.</a:t>
            </a:r>
            <a:r>
              <a:rPr lang="es-CO" dirty="0"/>
              <a:t> </a:t>
            </a:r>
            <a:r>
              <a:rPr lang="es-CO" b="1" baseline="30000" dirty="0" smtClean="0"/>
              <a:t>16 </a:t>
            </a:r>
            <a:r>
              <a:rPr lang="es-CO" dirty="0"/>
              <a:t>Porque el mismo Señor con aclamación, con voz de Arcángel y con trompeta de Dios, descenderá del cielo; y los muertos en [el] Cristo resucitarán </a:t>
            </a:r>
            <a:r>
              <a:rPr lang="es-CO" dirty="0" smtClean="0"/>
              <a:t>primero.</a:t>
            </a:r>
            <a:endParaRPr lang="es-CO" dirty="0"/>
          </a:p>
          <a:p>
            <a:endParaRPr lang="es-CO" dirty="0"/>
          </a:p>
        </p:txBody>
      </p:sp>
    </p:spTree>
    <p:extLst>
      <p:ext uri="{BB962C8B-B14F-4D97-AF65-F5344CB8AC3E}">
        <p14:creationId xmlns:p14="http://schemas.microsoft.com/office/powerpoint/2010/main" val="40065108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95536" y="260648"/>
            <a:ext cx="8229600" cy="1143000"/>
          </a:xfrm>
        </p:spPr>
        <p:txBody>
          <a:bodyPr>
            <a:noAutofit/>
          </a:bodyPr>
          <a:lstStyle/>
          <a:p>
            <a:r>
              <a:rPr lang="es-CO" sz="3200" b="1" i="1" dirty="0" smtClean="0">
                <a:latin typeface="Agency FB" pitchFamily="34" charset="0"/>
              </a:rPr>
              <a:t>Según lo dice la Biblia, solamente hay dos opciones, vida eterna con Cristo, o muerte eterna en el lago de fuego.</a:t>
            </a:r>
            <a:endParaRPr lang="es-CO" sz="3200" b="1" i="1" dirty="0">
              <a:latin typeface="Agency FB" pitchFamily="34" charset="0"/>
            </a:endParaRPr>
          </a:p>
        </p:txBody>
      </p:sp>
      <p:sp>
        <p:nvSpPr>
          <p:cNvPr id="6" name="AutoShape 2" descr="data:image/jpeg;base64,/9j/4AAQSkZJRgABAQAAAQABAAD/2wCEAAkGBhQSEBUUExMWFRUWGRcaGBcYGRgcGBwiGxwXGiIYHB0fHCYeGBsjHBoXHy8gJScpLCwsFx4xNTAqNSYrLCkBCQoKDgwOGg8PGjAlHyUsMC8sLCwqLCwvNS0sLCwsLC8wLCksLCwvLywsLCwsLywsLCwsLCwsKSwsLCwsLCwsLP/AABEIAJQAxQMBIgACEQEDEQH/xAAcAAACAgMBAQAAAAAAAAAAAAAFBgMEAAIHAQj/xABBEAACAQIEAwUECAQFBAMBAAABAhEAAwQSITEFQVEGEyJhcYGRobEHIzJCUmLB0RRy4fAzgqLS8RaSssIkQ2MV/8QAGgEAAwEBAQEAAAAAAAAAAAAAAwQFAgEGAP/EAC8RAAICAQMCBAQGAwEAAAAAAAECAAMRBBIhMUETIlFhBRRxgTKRobHR8MHh8XL/2gAMAwEAAhEDEQA/AOg8S7Ts+J7q2YRTDMN2I315Aaj2VV7UcSW3iFBZgcgkCddT8aB8Hnv/AGn9aPdpcMrXVZkDHIPmY13HPap+qI2+aL3lvDO3rkRPbjzG5me44ZtlU6KOXpPlrRHiGPK2yb/1lrds2sDz005a0KXhjm4WS0YkxIifLXWmvD4cLYi7CrENmObfQqRERHKlL2RMEfl/yStPvtJByPfn/PEU+CXsPYN9ma4S1w5ADOVIUg6nmWPuqHDcbY8Qcy3duAqEzBUAkHoDM1ewvY9rjXWzG0hf6oMgkoBEkAgrMaDpV5+x0oF70CJ8QUgnWeunSjLqKkz5z+sJatzMeAek2fiDcvfWYfGkMJYxKyddpH6VuvZ9wAO8U+xqh4lhhhrT3rrApbUkgbsdgo6EkgVRo11LLtLc/vEvltQzgARrs4y0SAGkmdAfOpXseEHXYz0/pXFLf0mY4NKXQikmLapKqPLST60f7N/SRijpjEZrNw5FuhSGQnTbdrckelC8Tmek+QbZ1BPsJ0HE4q2Lf25aTA90eyhy8QnkPfVK6rgxGoJB0PKtO8bp/pqigUDrPNvcxPTEIPiD+GfRhUF28T91tjzFYAcgOY5iAYA8zI90VXe9c/Cfca2CnrMuxEAYPCKMRmCXVyyZJkbRA8Xn0oT2n4YFug57gL+LLlOkk85jX9aZ+HYd+9LNb0IOuWNfX2Vtx3AXXRSn29ZBykAeU0nbdTt25Gf77iM0ix23DPpFleHotpYZ2JEyCTE+34UsXrrgwS2nMyPjXR8Pgbz6Mg9y9N4Ary/2ZyOCQLr/AHVyaDTWIENGh15UKxKio2sM+xlgUBrdiDA4yT0z6/f2hH6N8QW4ZdM//aw3/KtKmPc962vPrT5wDCPbwlwPbCTccqFAgiFE8pEzypBxi/Wt619WMQ4Tw8qD0ktm8Y3O/U1dwzEsNT76H2AJ8ZyqJJMSdBNacU44cNY7zuAJaFUyzFQAczMNLZM6AA0drVTAPUzSUs+SOg6wXgeMtausWzRJAEmJk7iaNcN7WYlmDWmdCrSInKZ+6wmGA8/Kk7DdohfxKL3KILjBYBMydATPnXQ8Pw9rSlrwhF2VWAYxHrAA186npQrXgHqemOsi36e9bBXWOvfoJ0/sxxw4mzmYAXF0cDaeonkaylbssyhGdc65oHi0JyltY6Gd+dZTdl1SsVyeJQqW8IBYOe/MG8Jf64ep+dMfHr6B1zEDwrpOp35UscJP1v8AmPzrft/ei+rE6LaX4lqT1Kh/KTicvYqhwMniDO2fam7h3tjDnxAsHXLmDSFIjSTG0iN4pXx/0iXrsZlXKJB0IbXeNRlYcjG9Mi8M8dt4DIGAJifEQDGUasu+vUDWrmP4ErXlNy0gkHKsysAnWdQd9hQFrSsA4+/1jId6lXfWO/uQVP0/zKvCMdetXLLG4WstBYlpXKw0ZpPhbmQddPOncGQDOkTQDhvBrNq0LfiYLyOgPiLAHrBiJ6Cit3FdfWp1qBjlZi/UC45xz+8sz50j/SlxMdwmGUzcuOGjnA2nprTLxLjdrD2mu3icqxoBqxOyiuT3nfiWPz5SqE6n8K8taY0tRB3t2h9HQSdxH0jB2RwIw+GTFKrXbjqSRmhVE9MpJOnIHei1i5cu4myLlkgT3jKTICrzYxoSYhaU8HxpsMRhCyqVbKHMhcm8nnPKPOnbsliGvrdvHxIGW2jKIECSynUxBywaLaGIJxLNrrXS23qBj794yzPPWthbbz99UEcE6akb71Ot/wDv+lSig7TzRJIzLGUjrXjXvOolx0f815/GievuNdA94BjPb12P+aga+PxGpGxFptGEeYmh+Is2+Tt7YrqqPWdyR3hG3iAls5XBLQdYlfQcztUGI4kT4xc1kqwzFRrGgncaa0IZoOjSfQ1otm426iOh2pxbwgAPSfOHIyI1cPYnDXMzSZ6gx4R4ZGh1k1zrGD61vWuhcGw+TCvP4j/4jSue4kjvm9TVeiwNWHHv+8b06eQD2lrhQbvB3f8AiT4J/FBg++t8bxDE5FTIMyqO8BAYgkTAkgee/OtcHcykMNCNq94hdCMR3gaRDMDJbTbyI/ek9dh8MQDiXPh6DzKYo8QvYm3eLWXCKih2bKoAy65ZiTMbU84/tNZyWrgCi4UVyrICylgpGp2iW60B4Vwy3fxCW7p+rOZyhJGcqBlB8pJMeVOGL4Hh2fM6A6zAAVeusAE+086xT8Qq07qHXkjr0x9YtrXWq0gdf5m3ZjtM1xGcwS0aGTG433B55SBHtryiPCrSDNlRRougWNs3TesprwkPKkY+sj+Kw/CeIK4Wv1o/m/WjHGcoxeYxm7hcnhLSdeXMig3Ch9b7T86k7cY+MTbtAiXtodSR1A1GxnrpWrB5gff+YXaWOF65HWXsLiTlUBC8BgRpaPKDBETvtQTtHibq3Llp1AAYZTExIUwrQNzrtyq7whMk3rsoCRIJMEjQMVGzZf18qI3ONpcec6nM2UdZGkHeDpud65feyINq55/SctzePKfrj+9DBmFxLEKSGYxrAMyBG0a/2atW5bkeXI1fN6pcO5meQk+7apJ1IsYIqYJ46mAVASOZ7xPgFnu/rEW7c0gNBVPRdp8zS++ATKRbUK6GYUAZh5+dGrOIJUzvQ1Hi+OsGfPmG+Y9lekFKhPDI4jtVrq24HpEbtHwi5euT3RI8M+GOepnlAp0+j1ksNcw4Qd00aHXWdT8asY65lUkc+VQGz3d7MugzD5L+1YrpFYPOY1df4xyRiXMTgTbuOogDMQJPKTFe28N+YR6VO2Ia+rXYnxujRyKscre1Y9orQWzO9ea1OarCpkg14JBmDhknR9P5f61jcMUa5z5+EfvXvegaGpe+HOlS7ThC+kqnhI/H/pNTf/zFG5+H6V43EANh86j/AI7y+Ndw2MzJKd5rd4ep2PwNeJgzyK/GtWxJPKo2vNXBuHUTrWDGIYtMBhm/mP8A4iud2sMbuIyIJZmge8/CPlT3bLDCtIIl23/lXWh3B+F/wls4q6CHuMi215hS0lvItEek16PTDNKgR2g4QExv4T2RsWEAKLceNXcT7gdAKTe2GFm9LWyiiVACQInQSBBPP20/3MWUAnfmKocQ4uMyhfEYJ9CdPkIFG1FHiLsBxGNNqvCffjM5tguFZrguMuULBE7nmAPdvR/vdJPv/vepOJ4uZY9NaD3eKF2KLAXMizzJgMR7BqfShDQ1eHscZ/v6Qmqu+aOSMQxwp9X9F/8Aasol2QUGywIWVZhMakSSJ99ZU9dCUG0HpEflveL/AA1vrfafnQn6VsWyYlcpibNuRyPiYx+vsFFOHf4vt/WmHjGGttfV2RWYW1AJAOh1jXzFOam4UpvMFYMjH0iFgnZ0cK18h9w4LeIADc7j2AzrNF+G8BuCCZB0aTIIM/i1BnmCPbTEmVScoCk6mpGv+dRrviNmcVjA95gDzFift2HOe/p29JTt4ducmOfX9qsKxAYflNe99UbXQTHKg6ewi1XbsR+87WoBkWHtmTFRYuyFZX08J+eh9kVJaOVoO40qzibeZddBz00j1r28OsAY26WCAH7TIPeRpV7GibgjaT+1AMOGXFIjsCElgQQQQAY/ajlt4UseSk/AmhWMAI0q+aZ2LYnvU7wBGY5lKjfUAlydDzAAkxVzG4d0YiVyxPeSMpXrO2+kdaQ+EXjn0O8knffWB0nmelF8D2axeMMX8RC6tlbMQBI0AGgEHSpmtpSwrkczZ04sOScDvNb/AB9u9yhUjqXDkdCxUhV9J570UGPtoqtfui0rbSJYnnAB5czNGuHdiMLZRVVSWGveSQx6iPs5SNMsHQn1oH24t21xFsG0hTuyNANDO0bgedI2acL5j09IT5Sq51ULgTYcRwbARjFJYwnh5xMNzXSrf8KbQV7iO1ptmTUD1gGAa5lxnhihO+RGtlCDBJ1g6aEeldY+ivFF+HsSTC3rqpP4ZDAezNFFrpqJBxx6QN2irrI4mYTieDPSfzGf1okmPtfcZR7Iq7i+FWbv+JaRvMqJ9+9CbvYyxuiuh/I7D4a04qVD8Ix9v+TSDb0A/aGO7VrZuucyidAQQY576+lJXbHtDnULmBAZGEbaH50d7T4+3hcGlkPJGVYlc20ksJ03JJiuXX8UO8IKCARuTOsHXroelGa1a/LNppnu8/5TqnEeKkkaxv8A38aCfxbBi0zO/nQnjfbC2ChtWi5EzMwdI23AAPpNQcO42t5JlM2pyKdR6g7n0oiWq7bRJysu7ZJeN4/MsDnv/fWoOzwNwvcbUBnW2P5ozN/6++qnGOKW7dszbZgDLEsLaz0QkE3D6CBzNRWO2eGTDI9tLhtlirsxGa2xgwQBDAiSDpMeVaNq5j4qxHThGOuW2uBSADlO3PxD9BWVQ7O8TtXVLq+dSFgnT8Qj1EbfvXldIWCKnPWS4D/GHr+tMHGFPer/ACL+tLuBf68eu3tp6v8ADVuEFpmANDG1S9bW1lYVfWK7C5IEXiBFYlgnYE+gpjTh6r9wH4/Op85jpU9dCceYzfy2e8X04Ncb7sepipk7NncuB6A/OjIu1sjyR50zXpa194UUBYjYq7F822BV9AAeZ6g8weVb4nGgoFdc0ciSPf1q12ncXiTEkeFDzGu49utKzcTzMUeA6ka8j+xq4GMyFB6QwuHtvDFFUCQNBp6EamrGLw1oYVx3uQlSB3msk6chI08qp4fMxluQqTiODU2Tcct9WHKwYkxzHPWsXNhN0LT+PaTxFfDYU25BbNExlmIPKSJozhu1Zw6roHaCCGJGmkHRROoj40Dw2Lu3TlWAYMdJiY1oRiUuLcK3l7p+akOunoTEVNt8XOWlSlKAuE555yTOx8H42mJtd4ilYMENG8DYg7Uo9s8n8SPGAzKCVOpkQNtzoPnVjsHxhVw7WkXPc7zSfsjMFAMetWO2uBtXL6un+IgguZM+g5Rrt1rTVtZVnvMpatV2O0R+L3c+nLc/8etO30QY5TgbloiGt3GYg/ngg+Y0j2Ut4ngguDKbkN5CfftV/gdhuHLcbOStzIAOc6yxHntpQlrepMsJnUOtz4Ux+4nxYWLZuETyA6k7DyrnOL4uHLucSxYgEBmIUMCCQANgNR7NKZsJ2gTFKbV5JBify9CT1npQvjH0ah5Nt1ads+ZX1/8A0Xf/ADD21sOthz1Ezs2EZOP8/wARYvYdbi/xD3S2YmBGrnNBjmATuecwKocQ4Hetr31+UnMxysrMsmdVBn28qKL2KxVgpFq7lQysZLo3nSCCNzUd3g2K1IsXrjHf6t9JnedIrPKtwufzmmU2L5nIx6cReTtWUtFLDlV3dgIYknSTuRGw5VDwrtH3bEhRcZp8QBzyeX99ahfsViRAKsvKSpHwJj/irPD+B3bF22yAt4gCwy5tfDC76xPnVDYiHfWOfp/MSC58rnj68xk7Xd3jLVq0Q6XrKqNhElQSu557TzmkXhbAW8ZZaRmthgCIIa26nbrBauk8ZxE5ALQBVVAYiHgbDrvrHnST2n4etmXnK1zQ9YO8UhTeHOz1xj6g5lPUabC7vTr9I0fQtcHc4gNEB0ifNTPyrKq/RJeHd4gHfMh94b9jWVYCKeSZFLsDgCOHDV/+QsdT866KDpryrnvDeOLhs+WLl5iQTuAByUAVZbE4q/8Ab0B2BYhR7BvUqzUImNx/PiYSypX27sn25x+UbcTx21b3cE9F1NBcZ21gwqgHlm1P/aKg4f2SNwTcu+Hmts/rTHgeEWbP2Lag9dz7zRA2R1jWR2EocCvXrgZ7oIBjKCAPbG4HrRR2yqT0BPwqU1V4kYst6frWlALCdJwsXLoPTlQTE8IVVLMNTJb4AD2Dej08z7P3oLjOMWzm7wjLbui04J2JOjEc12P/ABTzMFHMWQEniVMHnUDKWHPfQD0NbcVxrlBbYiCATpB30FF/4PzGse7ehmLsEqzncsCPSQAPdrQM7mx2jC4xKeCw+W8YGwFHu3/C+8vIxn7I256Dwzy1qLDYX6wkb92h+B/anDE4cXFXOAQVU+mgpfeHBB7YhQCpBnNcDw67bv27qeBQSw12gxlI8/iKZbuKW8jRaVLkiGBMH1XYTVXjnELVnEd1Kr4FaCY3JEa6TpXll5WRMHmNa2ieGOnXmDssLtz24m1vDsDpl9on9pqh2msd53amSVJY7AajaOmlFe+bUxlUDcwT6AbSaXcfjvF9YpOYmRBDEdB57UrrLzt2L1MLp6hu3HtBHE8My7l1RiJIOxHMr5dRtRDsfxO/h8Rcz3C9uAMrNMkkBSOmk6ivcatwLlui2ZyrlQkxMjmSJ8geVAcZabuQyEErpppIG4I/EKQrZsbc/eOsq/ixOy4XFC6gddiJ15eRonhFiy5/FP8At/euTcD7S3FS3DGBII5yZEx6j4110CLRHQBfaAP1mqekcux3DkRDVHaoA7znfHrZzgfmJ/7RSpckpAmZERMzOke0inDjzS59HP6frVLsfgQ+JV21Wz4o6tOVR7zP+WqQifOJviOx961he+vXALpjwEy2vU7AxrArnvbPBm6EOsqGEeZj419AdpeDtftqB5giQN41Hnyrn/GOx/ct3ry0me7ics6AsRp7KltSw1INa4HrKiahDpyrnJ9O85r2FZrZvRzFv4Z6yug8L4VaD3Pq0WcpMAa/ar2qu1vWTiy+8LiyLZOVQDrtv7+dTWr+n9/31qJjJ25n+/Khl7jii6lq2O8Zic2UjT9DHrXgkps1BOMnGSf6ZP6cKIft3iIKkqfIxV61x+4PtAMPPQ++hZbprXltutEpZ6h5WxMCxgeDGWxxm22hOU9D+9VOO3zKgMgtKMzQfEWO3llA+NBhc51pxC0ly0qywIkt5yZA9B+pq/8ADtS9zEMOg6xuq8udpkS4ouc40UaLPPqf0rnfHrk4i9aMAvdzFj+Y7HyANPVm9mfTS2mg6E9PQaTSz2uwFtsTbJ07xIJHVSV98R7qoanGzJ7R2keYgQtw1b6Ik3XMSjeIQoVRl8JB+1t7KsYJrjlmuPcNsLorKAjSRBBgGRB99T9m+EAWyXfMEEkAQSPX261ZxtwsGJ5/3A9KnaPfYxbdwIzcVHlA5hHh2CL3B4gAyhQfTNOlMggATsq/BR/SgnAUDRP3JPt2Hzn2UYxZHdnzgezc/AUwgwTn1/aBJ44nO+0mCS9dbvRJj2jU8/IAn21Tt9iyAO6vlZgwQwiRO6mPhV+6c1y8TsqH3lf6/GjFiMoPmKorc68KYsygjmC/+lUt4cPcum4qF2dsxGVt0IBOx1UzMkDrVK9wxLdpLyHM7qpzZywJOpKrsI+zvIimnAlfrrbgMuQtBAIOXxA66aEUgdqeL2gIsnLO6IBlkj7UbBvzDfnNSdYhZ/8A1H9M/k57SPF4rPqx2Hsnr60MwGLlHJ5MzjrpBPvE1pYvB7JL9fTcwKu8NwSOrszoiNKCTsAACxG/P50qqbQRGC24iHuyXC1uYu0pEQ6kjkQpzT7gK6mb82Zncufia532LvWrF3vLl1VU22FrN4Sc0cjrETHrTxdvgYW3A3UGfWTVDRjapJ7mTtYcvjsIpcW1a51299HewPCstsFt3bvdd4Xwr7JLGhWFwwu3wv431joBJo/exXd46ycmQFe6KnbqvskD31QzmLkdo2cqWOP3Q5NsASNvM9T6D9aIcT42LS7awdOlKeDxJvXL11pypbb/AFafLNWpiCMO31twLsAnzesqpwZ89y6R+X5vWVub6SHiYw7uy3A6knWCwJ9QDEVJ2f4RbQFlBmSJJkf5a37QYOfH0MH4/L9aIYRAloCQoAlixgDzJ5V5V9Q3y4VWOD2znpItNt3iNUf0HPMmzcq99PKtcFxLCspY3CQDlkhlUmJgc209K3x3HcLbWSFIjQAEnz1n1pRa2PUSmvw25hnpPUNVuJYYsB4iFOhA3qld7SIXVUsnM/2Z0mdjq439aqrxy406hdwVH2dPvZ9RoeVOaXOns3kQ9Hw69W6j9f4hW0kADRV0AkgD3mljtbeV7tsIQwQEZhsSTmMHmBoJHnWnFLN1/EIyiBIM6tMAt+KD7BW2GwYbQ63BOZpkMeo0mIpy7VblzKqafa3Jjb2QuyjqdQbZ/wDH+lS4xfDt0+YqPguHNtGY6ZhlA8zp8BJq7jz4Pavzr74cPIW9TB6nG/Eu8M4itpBmU6zqN99qI4rEq1kMuqlXPxCD9aB8QtFbdkjmrsf+79qKcQGTDR0VF9wLn4mtVWO2oes9B/2Ihjkjt/RFjDW81rFP1zAeyBVzAGbKmOlR8NE4S5+bPU/C0nDEcxr7iacLcw2OCJu9+2oL3NFCOGI3gggj41xFsMc+UzpB1+FdstYdLjd3cMK33t48/T965ZxLhlyzi7lpxqjEEkEyOR03BEEGsXcDM+pAIx3lNboAI8tNfMD9TV3tBxsWe7s3bCm2bYZMoymGEwGGsjnPUmocFwlSwJJIB1A0MaaneifbJrN24Wu5xbYhSQAe6KgAXFESRH2l5giNRSqMgcd40yP4ZIiPxPjDtKsXI0jNv5TprpFdW+iftG9/h17DuZbDlch55HnT2MPjXKOKcNuq0H61R9m5b8SsOsj9dRtXVfow7O3MLhXuXVy3MQVIQ/aCqDlkbgksTHSKoOy7MrJ6gluY49m8Of4m0fNzPkARFb9tcX3N5HZSRmVlIj7pBKn11FXOBYRrbG9dBS3bRtWEb+W/WhPbniS4i0cuYBQddNYOunI6HTeso4rTLnEIUax/IMyzxjidnFW2ZHCMig5DAbxDNJG5BGxFVrSmzw8kqR3janyIBSfynr50RHZjA4uxYu/aS2ihbgYhiq//AFsdyBqI3FVe1HGxlNtPEjKFgRoVPxUiKcABxiLDjgxa7KWY731Xf/NWVrwuSzqpChcvvOYx7BFe1vwzNFoQvGSR60udsHZxkUnJbIzAfeaAzE9YzAAetNvE8CbV1kYHckeY5H20t4t4GIc65b9tgDzBUqR6ERXkkQ1vz1mfhaK1jbuoEXeGXwwJbKFEKATrJBO3s+IoomEa4U7uSVAAgE6jXnpp0qPiPBrfhNphluCUPMRujeYNXeD3L1somcFRyB2zb/5oHurbkDzDieirBHHWDLN7KWyjxkksTqTOmxEDqTR3D3k1UqMsrsZUQIJAMZiYGukVa4n2WW44uI6oSolZPxqrf7K3lAKugHWfh8q6dzgYmVtqycMPzEp/xKhxLZlD7fijSYOkwN+VVBea287KxkEididJ5VHxvh3cMGFxGYaOBPhMTJ9abuBYC1dsA3UzmRlBmJAmTG4208654TZCjvPmuXaWMt3HLCwpkeDMR/MTr6kAVaxqDJ7qqYO4z32Lbgx7pA05CIopxCx4R61ZRfDVU9BI7NuJab4yxnTCr1lf9Q/es7Sv9TM6Frp+IUfKvOKAixhzMGX9d6H8Qx4u2gmzBCvlMzI9ZpWt0TUOG4J/gRYOobB9pFwtf/jeoNTcDJIZOv617gbeW0Bz/pUPCDGKI11pgg8xtSCRJ2snfpoDQft3w+cPZvQWynu230mSubqAc4B8xTX3X2o5/wBmocabYw9y3dIC3Bl1O7T4QPOflQmfcpB9JsKaxvXrOWC6iDMuY6aLOh5SxI61pb4RfxFprhtEhTqQCRqBofzE8qa7PAraEO6lkB8KTAJ8zvHlRzGcfVkWzatC1bGpA6/3qTWdPpd43E49+8XTW3E7mAx6TmPZvsuLWKt3LmHLW0YMUZsoMdeoBgxGsV2dO2NrKYTu7sHLmAgnl4q59j8XL+Eg/wB7VH2iI7tTzMaVUWoAdc+8E1pdgRgCGu0fHLhTxuwfkZYAnyVeu1Jl3Fk3PrnZVdwTuACYkjkNQD76LcPVr9vu8y5x9k3DoY+5m+7yidKkx+EFlD34Cx6ERz9R5ikU0ZLHcf8Acotq1VRsH+pe/iu4ttbU5Q/2oEAnr0E0KxXEFtCNSx0HkfXkK3vqRaCB9ADDaSByHoPfFBcxVofrv9oH27j21THlGBEMbzkw92UYk3T1ynz+9vWU1/R12czWrl1wQtwqEkGSFzS220mP8te137zpxHvH8Lt3hDiY2OxHoaSuM9jrJZlz3AGZSYK8gdPs7V7WUjdUh5I5naTtYkekq8a7GWStlA1xVUMfCV1JIEmV8hWnCuydsMT3lw+pT9ErKyljUhXpGXtfaefWHE4Eg+83+n/bU+I4KhVRmbTN05x5eVZWV3T1Ir5A7GSa1AMV+M9i7Ny7cYvcGZVmCkSBuPBvR3gXZ63btIoZyBmOuXnH5fKsrKOEXxM4lJnbwwMybBcCRbjMGaST+Hr/AC1dxnClIGrb+X7VlZRCoyIHPE04hwlXtWwS3hzREcyPKh3/AE9bn7T+9f8AbWVlTtTRW1hJH9xFXAJlbinZxGsuue4AQNQVB3mR4d6h4J2cS0CRcuk5plipO38teVlcStVTj1hlOKsD1hk8Pk/4j6jll/20C4l2VS5eDNdvE6EDMsA6agZdKysrSqCeZ3TMwszmG7vAUJHieBPMftQDjXAFKMqu6SN1yT8UNZWVTfjGJ1ACDmBeF9jUW6hN++0NEMbcEEbGLYkUWxXY+3cJm5dAGwHdj/0msrKDZxwJ3TKEU7RiUj2ItjQXr49GX/ZQzH/RnYZ1zX8S2ZhmzOhJ8vsaD0rKyvqvxTdnIhz/AKMtT/iXd+qf7KPcC7AYYkO+e5+ViMvtCqJ9tZWU4TBkx0S2AAAIAEADYeVZWVlZmZ//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5124" name="Picture 4" descr="http://1.bp.blogspot.com/-JxW0McJd35o/TaNyNqgK0rI/AAAAAAAAAL4/qKocO1XWxno/s1600/la+tierra+nueva+3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1700808"/>
            <a:ext cx="4696073" cy="396044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t3.gstatic.com/images?q=tbn:ANd9GcRoGGrwvkzNBxJXvJECoBNsKmg0EE7r2EfPMY7A-V9NPBD2uda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700808"/>
            <a:ext cx="3744416" cy="3960441"/>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307975" y="5661249"/>
            <a:ext cx="8584505" cy="1200329"/>
          </a:xfrm>
          <a:prstGeom prst="rect">
            <a:avLst/>
          </a:prstGeom>
        </p:spPr>
        <p:txBody>
          <a:bodyPr wrap="square">
            <a:spAutoFit/>
          </a:bodyPr>
          <a:lstStyle/>
          <a:p>
            <a:pPr algn="ctr"/>
            <a:r>
              <a:rPr lang="es-CO" sz="2400" dirty="0"/>
              <a:t>Los que no </a:t>
            </a:r>
            <a:r>
              <a:rPr lang="es-CO" sz="2400" dirty="0" smtClean="0"/>
              <a:t>quisieron  </a:t>
            </a:r>
            <a:r>
              <a:rPr lang="es-CO" sz="2400" dirty="0"/>
              <a:t>aceptar el plan de salvación, y despojarse de sus pecados, serán exterminados en el lago de fuego, y después este planeta al ser purificado, se </a:t>
            </a:r>
            <a:r>
              <a:rPr lang="es-CO" sz="2400" dirty="0" smtClean="0"/>
              <a:t>convertirá </a:t>
            </a:r>
            <a:r>
              <a:rPr lang="es-CO" sz="2400" dirty="0"/>
              <a:t>en el Edén restaurado. </a:t>
            </a:r>
          </a:p>
        </p:txBody>
      </p:sp>
    </p:spTree>
    <p:extLst>
      <p:ext uri="{BB962C8B-B14F-4D97-AF65-F5344CB8AC3E}">
        <p14:creationId xmlns:p14="http://schemas.microsoft.com/office/powerpoint/2010/main" val="271803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80">
                                          <p:stCondLst>
                                            <p:cond delay="0"/>
                                          </p:stCondLst>
                                        </p:cTn>
                                        <p:tgtEl>
                                          <p:spTgt spid="7"/>
                                        </p:tgtEl>
                                      </p:cBhvr>
                                    </p:animEffect>
                                    <p:anim calcmode="lin" valueType="num">
                                      <p:cBhvr>
                                        <p:cTn id="26"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1" dur="26">
                                          <p:stCondLst>
                                            <p:cond delay="650"/>
                                          </p:stCondLst>
                                        </p:cTn>
                                        <p:tgtEl>
                                          <p:spTgt spid="7"/>
                                        </p:tgtEl>
                                      </p:cBhvr>
                                      <p:to x="100000" y="60000"/>
                                    </p:animScale>
                                    <p:animScale>
                                      <p:cBhvr>
                                        <p:cTn id="32" dur="166" decel="50000">
                                          <p:stCondLst>
                                            <p:cond delay="676"/>
                                          </p:stCondLst>
                                        </p:cTn>
                                        <p:tgtEl>
                                          <p:spTgt spid="7"/>
                                        </p:tgtEl>
                                      </p:cBhvr>
                                      <p:to x="100000" y="100000"/>
                                    </p:animScale>
                                    <p:animScale>
                                      <p:cBhvr>
                                        <p:cTn id="33" dur="26">
                                          <p:stCondLst>
                                            <p:cond delay="1312"/>
                                          </p:stCondLst>
                                        </p:cTn>
                                        <p:tgtEl>
                                          <p:spTgt spid="7"/>
                                        </p:tgtEl>
                                      </p:cBhvr>
                                      <p:to x="100000" y="80000"/>
                                    </p:animScale>
                                    <p:animScale>
                                      <p:cBhvr>
                                        <p:cTn id="34" dur="166" decel="50000">
                                          <p:stCondLst>
                                            <p:cond delay="1338"/>
                                          </p:stCondLst>
                                        </p:cTn>
                                        <p:tgtEl>
                                          <p:spTgt spid="7"/>
                                        </p:tgtEl>
                                      </p:cBhvr>
                                      <p:to x="100000" y="100000"/>
                                    </p:animScale>
                                    <p:animScale>
                                      <p:cBhvr>
                                        <p:cTn id="35" dur="26">
                                          <p:stCondLst>
                                            <p:cond delay="1642"/>
                                          </p:stCondLst>
                                        </p:cTn>
                                        <p:tgtEl>
                                          <p:spTgt spid="7"/>
                                        </p:tgtEl>
                                      </p:cBhvr>
                                      <p:to x="100000" y="90000"/>
                                    </p:animScale>
                                    <p:animScale>
                                      <p:cBhvr>
                                        <p:cTn id="36" dur="166" decel="50000">
                                          <p:stCondLst>
                                            <p:cond delay="1668"/>
                                          </p:stCondLst>
                                        </p:cTn>
                                        <p:tgtEl>
                                          <p:spTgt spid="7"/>
                                        </p:tgtEl>
                                      </p:cBhvr>
                                      <p:to x="100000" y="100000"/>
                                    </p:animScale>
                                    <p:animScale>
                                      <p:cBhvr>
                                        <p:cTn id="37" dur="26">
                                          <p:stCondLst>
                                            <p:cond delay="1808"/>
                                          </p:stCondLst>
                                        </p:cTn>
                                        <p:tgtEl>
                                          <p:spTgt spid="7"/>
                                        </p:tgtEl>
                                      </p:cBhvr>
                                      <p:to x="100000" y="95000"/>
                                    </p:animScale>
                                    <p:animScale>
                                      <p:cBhvr>
                                        <p:cTn id="38"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solidFill>
                  <a:srgbClr val="FF0000"/>
                </a:solidFill>
                <a:latin typeface="Algerian" pitchFamily="82" charset="0"/>
              </a:rPr>
              <a:t>Para reflexionar</a:t>
            </a:r>
            <a:endParaRPr lang="es-CO" dirty="0">
              <a:solidFill>
                <a:srgbClr val="FF0000"/>
              </a:solidFill>
              <a:latin typeface="Algerian" pitchFamily="82" charset="0"/>
            </a:endParaRPr>
          </a:p>
        </p:txBody>
      </p:sp>
      <p:sp>
        <p:nvSpPr>
          <p:cNvPr id="3" name="2 Marcador de contenido"/>
          <p:cNvSpPr>
            <a:spLocks noGrp="1"/>
          </p:cNvSpPr>
          <p:nvPr>
            <p:ph idx="1"/>
          </p:nvPr>
        </p:nvSpPr>
        <p:spPr>
          <a:xfrm>
            <a:off x="457200" y="1600201"/>
            <a:ext cx="8229600" cy="2332856"/>
          </a:xfrm>
        </p:spPr>
        <p:txBody>
          <a:bodyPr>
            <a:normAutofit/>
          </a:bodyPr>
          <a:lstStyle/>
          <a:p>
            <a:pPr marL="0" indent="0" algn="ctr">
              <a:buNone/>
            </a:pPr>
            <a:r>
              <a:rPr lang="es-CO" sz="3600" b="1" dirty="0">
                <a:solidFill>
                  <a:srgbClr val="FF0000"/>
                </a:solidFill>
              </a:rPr>
              <a:t>¿Qué debo hacer?</a:t>
            </a:r>
          </a:p>
          <a:p>
            <a:pPr marL="0" indent="0">
              <a:buNone/>
            </a:pPr>
            <a:r>
              <a:rPr lang="es-CO" dirty="0"/>
              <a:t>1) </a:t>
            </a:r>
            <a:r>
              <a:rPr lang="es-CO" dirty="0">
                <a:solidFill>
                  <a:srgbClr val="FF0000"/>
                </a:solidFill>
              </a:rPr>
              <a:t>Lev.19:31</a:t>
            </a:r>
            <a:r>
              <a:rPr lang="es-CO">
                <a:solidFill>
                  <a:srgbClr val="FF0000"/>
                </a:solidFill>
              </a:rPr>
              <a:t>.</a:t>
            </a:r>
            <a:r>
              <a:rPr lang="es-CO"/>
              <a:t> </a:t>
            </a:r>
            <a:r>
              <a:rPr lang="es-CO" smtClean="0"/>
              <a:t>        No </a:t>
            </a:r>
            <a:r>
              <a:rPr lang="es-CO" dirty="0"/>
              <a:t>recurrir al espiritismo ni a la brujería.</a:t>
            </a:r>
          </a:p>
          <a:p>
            <a:pPr marL="0" indent="0">
              <a:buNone/>
            </a:pPr>
            <a:r>
              <a:rPr lang="es-CO" dirty="0"/>
              <a:t>2) </a:t>
            </a:r>
            <a:r>
              <a:rPr lang="es-CO" dirty="0">
                <a:solidFill>
                  <a:srgbClr val="FF0000"/>
                </a:solidFill>
              </a:rPr>
              <a:t>Juan 11:25</a:t>
            </a:r>
            <a:r>
              <a:rPr lang="es-CO" dirty="0"/>
              <a:t>.       Creer en Jesús</a:t>
            </a:r>
            <a:r>
              <a:rPr lang="es-CO" dirty="0" smtClean="0"/>
              <a:t>. </a:t>
            </a:r>
            <a:endParaRPr lang="es-CO" dirty="0"/>
          </a:p>
          <a:p>
            <a:endParaRPr lang="es-CO" dirty="0"/>
          </a:p>
        </p:txBody>
      </p:sp>
      <p:pic>
        <p:nvPicPr>
          <p:cNvPr id="6146" name="Picture 2" descr="http://t2.gstatic.com/images?q=tbn:ANd9GcQ1btWvkcbg0uMGe2xblZ_ELdPJCdF2BZIdJMN-qYas3IJnhJiCc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3933056"/>
            <a:ext cx="4392488"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351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31" presetClass="entr" presetSubtype="0" fill="hold" nodeType="clickEffect">
                                  <p:stCondLst>
                                    <p:cond delay="0"/>
                                  </p:stCondLst>
                                  <p:childTnLst>
                                    <p:set>
                                      <p:cBhvr>
                                        <p:cTn id="60" dur="1" fill="hold">
                                          <p:stCondLst>
                                            <p:cond delay="0"/>
                                          </p:stCondLst>
                                        </p:cTn>
                                        <p:tgtEl>
                                          <p:spTgt spid="6146"/>
                                        </p:tgtEl>
                                        <p:attrNameLst>
                                          <p:attrName>style.visibility</p:attrName>
                                        </p:attrNameLst>
                                      </p:cBhvr>
                                      <p:to>
                                        <p:strVal val="visible"/>
                                      </p:to>
                                    </p:set>
                                    <p:anim calcmode="lin" valueType="num">
                                      <p:cBhvr>
                                        <p:cTn id="61" dur="1000" fill="hold"/>
                                        <p:tgtEl>
                                          <p:spTgt spid="6146"/>
                                        </p:tgtEl>
                                        <p:attrNameLst>
                                          <p:attrName>ppt_w</p:attrName>
                                        </p:attrNameLst>
                                      </p:cBhvr>
                                      <p:tavLst>
                                        <p:tav tm="0">
                                          <p:val>
                                            <p:fltVal val="0"/>
                                          </p:val>
                                        </p:tav>
                                        <p:tav tm="100000">
                                          <p:val>
                                            <p:strVal val="#ppt_w"/>
                                          </p:val>
                                        </p:tav>
                                      </p:tavLst>
                                    </p:anim>
                                    <p:anim calcmode="lin" valueType="num">
                                      <p:cBhvr>
                                        <p:cTn id="62" dur="1000" fill="hold"/>
                                        <p:tgtEl>
                                          <p:spTgt spid="6146"/>
                                        </p:tgtEl>
                                        <p:attrNameLst>
                                          <p:attrName>ppt_h</p:attrName>
                                        </p:attrNameLst>
                                      </p:cBhvr>
                                      <p:tavLst>
                                        <p:tav tm="0">
                                          <p:val>
                                            <p:fltVal val="0"/>
                                          </p:val>
                                        </p:tav>
                                        <p:tav tm="100000">
                                          <p:val>
                                            <p:strVal val="#ppt_h"/>
                                          </p:val>
                                        </p:tav>
                                      </p:tavLst>
                                    </p:anim>
                                    <p:anim calcmode="lin" valueType="num">
                                      <p:cBhvr>
                                        <p:cTn id="63" dur="1000" fill="hold"/>
                                        <p:tgtEl>
                                          <p:spTgt spid="6146"/>
                                        </p:tgtEl>
                                        <p:attrNameLst>
                                          <p:attrName>style.rotation</p:attrName>
                                        </p:attrNameLst>
                                      </p:cBhvr>
                                      <p:tavLst>
                                        <p:tav tm="0">
                                          <p:val>
                                            <p:fltVal val="90"/>
                                          </p:val>
                                        </p:tav>
                                        <p:tav tm="100000">
                                          <p:val>
                                            <p:fltVal val="0"/>
                                          </p:val>
                                        </p:tav>
                                      </p:tavLst>
                                    </p:anim>
                                    <p:animEffect transition="in" filter="fade">
                                      <p:cBhvr>
                                        <p:cTn id="64" dur="1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949</TotalTime>
  <Words>2866</Words>
  <Application>Microsoft Office PowerPoint</Application>
  <PresentationFormat>Presentación en pantalla (4:3)</PresentationFormat>
  <Paragraphs>112</Paragraphs>
  <Slides>28</Slides>
  <Notes>0</Notes>
  <HiddenSlides>0</HiddenSlides>
  <MMClips>0</MMClips>
  <ScaleCrop>false</ScaleCrop>
  <HeadingPairs>
    <vt:vector size="4" baseType="variant">
      <vt:variant>
        <vt:lpstr>Tema</vt:lpstr>
      </vt:variant>
      <vt:variant>
        <vt:i4>1</vt:i4>
      </vt:variant>
      <vt:variant>
        <vt:lpstr>Títulos de diapositiva</vt:lpstr>
      </vt:variant>
      <vt:variant>
        <vt:i4>28</vt:i4>
      </vt:variant>
    </vt:vector>
  </HeadingPairs>
  <TitlesOfParts>
    <vt:vector size="29" baseType="lpstr">
      <vt:lpstr>Tema de Office</vt:lpstr>
      <vt:lpstr>EL REMANENTE VERDADERO FRENTE A LA MUERTE</vt:lpstr>
      <vt:lpstr>Hay diferentes tipos de zaranda</vt:lpstr>
      <vt:lpstr>¿Quién es el que mueve la zaranda espiritual?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Note que el sabio Salomón establece una comparación entre los vivos y los muertos</vt:lpstr>
      <vt:lpstr>Presentación de PowerPoint</vt:lpstr>
      <vt:lpstr>En la primer imagen aparecen invocando el espíritu de un muerto; y en la segunda orando por la salvación de un muerto en la iglesia, que quizá en vida no se preocupó por buscar a Dios.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Según lo dice la Biblia, solamente hay dos opciones, vida eterna con Cristo, o muerte eterna en el lago de fuego.</vt:lpstr>
      <vt:lpstr>Para reflexionar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REMANENTE FRENTE A LA MUERTE</dc:title>
  <dc:creator>FAMILIA FIERRO CH</dc:creator>
  <cp:lastModifiedBy>FAMILIA FIERRO CH</cp:lastModifiedBy>
  <cp:revision>120</cp:revision>
  <dcterms:created xsi:type="dcterms:W3CDTF">2013-01-23T02:10:37Z</dcterms:created>
  <dcterms:modified xsi:type="dcterms:W3CDTF">2013-03-23T03:10:49Z</dcterms:modified>
</cp:coreProperties>
</file>